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74" r:id="rId3"/>
    <p:sldId id="413" r:id="rId4"/>
    <p:sldId id="445" r:id="rId5"/>
    <p:sldId id="434" r:id="rId6"/>
    <p:sldId id="427" r:id="rId7"/>
    <p:sldId id="442" r:id="rId8"/>
    <p:sldId id="436" r:id="rId9"/>
    <p:sldId id="437" r:id="rId10"/>
    <p:sldId id="426" r:id="rId11"/>
    <p:sldId id="438" r:id="rId12"/>
    <p:sldId id="444" r:id="rId13"/>
    <p:sldId id="433" r:id="rId14"/>
    <p:sldId id="424" r:id="rId15"/>
  </p:sldIdLst>
  <p:sldSz cx="9144000" cy="6858000" type="screen4x3"/>
  <p:notesSz cx="6669088" cy="9775825"/>
  <p:defaultTextStyle>
    <a:defPPr>
      <a:defRPr lang="nl-NL"/>
    </a:defPPr>
    <a:lvl1pPr algn="l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AD23A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459" autoAdjust="0"/>
    <p:restoredTop sz="94139" autoAdjust="0"/>
  </p:normalViewPr>
  <p:slideViewPr>
    <p:cSldViewPr>
      <p:cViewPr>
        <p:scale>
          <a:sx n="100" d="100"/>
          <a:sy n="100" d="100"/>
        </p:scale>
        <p:origin x="-282" y="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0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3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285288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A097B0AC-6C64-49CB-A544-F19CBDEB5F0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734582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2175" y="733425"/>
            <a:ext cx="4884738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43438"/>
            <a:ext cx="5335588" cy="439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285288"/>
            <a:ext cx="28892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BFC50398-A8DD-4C56-B6DD-989F4E652A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55516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066C221B-1DB0-4B4F-A41A-F6A30F9D679A}" type="slidenum">
              <a:rPr lang="en-GB" sz="1200" smtClean="0">
                <a:latin typeface="Arial" charset="0"/>
              </a:rPr>
              <a:pPr eaLnBrk="1" hangingPunct="1"/>
              <a:t>4</a:t>
            </a:fld>
            <a:endParaRPr lang="en-GB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066C221B-1DB0-4B4F-A41A-F6A30F9D679A}" type="slidenum">
              <a:rPr lang="en-GB" sz="1200" smtClean="0">
                <a:latin typeface="Arial" charset="0"/>
              </a:rPr>
              <a:pPr eaLnBrk="1" hangingPunct="1"/>
              <a:t>5</a:t>
            </a:fld>
            <a:endParaRPr lang="en-GB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007EF-9C81-4AE1-A212-FAB9A4CE889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45329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 b="1" baseline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A2712-EA15-48BF-B414-8E036AE1874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140601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9257C-6A8F-46BE-8292-1F46BB05C00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859518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150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113"/>
            <a:ext cx="4038600" cy="4210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16113"/>
            <a:ext cx="4038600" cy="4210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C0E9B-97C5-4D48-94AC-A699E568443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70837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02D55-3C1E-4298-8EEA-BFC2A9EAF86B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60950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59150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16113"/>
            <a:ext cx="8229600" cy="421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51C02D55-3C1E-4298-8EEA-BFC2A9EAF86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  <p:pic>
        <p:nvPicPr>
          <p:cNvPr id="1031" name="Picture 7" descr="logo_ETTF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850" y="0"/>
            <a:ext cx="1835150" cy="157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0" r:id="rId4"/>
    <p:sldLayoutId id="2147483794" r:id="rId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mailto:raichbutler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2205038"/>
            <a:ext cx="7489825" cy="1800225"/>
          </a:xfrm>
        </p:spPr>
        <p:txBody>
          <a:bodyPr/>
          <a:lstStyle/>
          <a:p>
            <a:r>
              <a:rPr lang="pl-PL" b="1" dirty="0" err="1" smtClean="0">
                <a:latin typeface="+mj-lt"/>
              </a:rPr>
              <a:t>Comparison</a:t>
            </a:r>
            <a:r>
              <a:rPr lang="pl-PL" b="1" dirty="0" smtClean="0">
                <a:latin typeface="+mj-lt"/>
              </a:rPr>
              <a:t> of New </a:t>
            </a:r>
            <a:r>
              <a:rPr lang="pl-PL" b="1" dirty="0" err="1" smtClean="0">
                <a:latin typeface="+mj-lt"/>
              </a:rPr>
              <a:t>Laws</a:t>
            </a:r>
            <a:r>
              <a:rPr lang="pl-PL" b="1" dirty="0" smtClean="0">
                <a:latin typeface="+mj-lt"/>
              </a:rPr>
              <a:t> in the Global Market: </a:t>
            </a:r>
            <a:r>
              <a:rPr lang="pl-PL" b="1" dirty="0" err="1" smtClean="0">
                <a:latin typeface="+mj-lt"/>
              </a:rPr>
              <a:t>Does</a:t>
            </a:r>
            <a:r>
              <a:rPr lang="pl-PL" b="1" dirty="0" smtClean="0">
                <a:latin typeface="+mj-lt"/>
              </a:rPr>
              <a:t> the SVLK </a:t>
            </a:r>
            <a:r>
              <a:rPr lang="pl-PL" b="1" dirty="0" err="1" smtClean="0">
                <a:latin typeface="+mj-lt"/>
              </a:rPr>
              <a:t>fit</a:t>
            </a:r>
            <a:r>
              <a:rPr lang="pl-PL" b="1" dirty="0" smtClean="0">
                <a:latin typeface="+mj-lt"/>
              </a:rPr>
              <a:t>?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Rachel Butler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 Technical Advisor to the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European Timber Trade Federation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4" name="Group 14"/>
          <p:cNvGrpSpPr>
            <a:grpSpLocks/>
          </p:cNvGrpSpPr>
          <p:nvPr/>
        </p:nvGrpSpPr>
        <p:grpSpPr bwMode="auto">
          <a:xfrm>
            <a:off x="1403648" y="1556792"/>
            <a:ext cx="3024336" cy="2016224"/>
            <a:chOff x="3491880" y="4005064"/>
            <a:chExt cx="3812188" cy="1656184"/>
          </a:xfrm>
        </p:grpSpPr>
        <p:sp>
          <p:nvSpPr>
            <p:cNvPr id="17" name="Right Arrow 16"/>
            <p:cNvSpPr/>
            <p:nvPr/>
          </p:nvSpPr>
          <p:spPr bwMode="auto">
            <a:xfrm>
              <a:off x="3491880" y="4005064"/>
              <a:ext cx="3812188" cy="1656184"/>
            </a:xfrm>
            <a:prstGeom prst="right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Calibri" pitchFamily="34" charset="0"/>
                <a:ea typeface="ＭＳ Ｐゴシック" pitchFamily="-64" charset="-128"/>
              </a:endParaRPr>
            </a:p>
          </p:txBody>
        </p:sp>
        <p:sp>
          <p:nvSpPr>
            <p:cNvPr id="15370" name="TextBox 19"/>
            <p:cNvSpPr txBox="1">
              <a:spLocks noChangeArrowheads="1"/>
            </p:cNvSpPr>
            <p:nvPr/>
          </p:nvSpPr>
          <p:spPr bwMode="auto">
            <a:xfrm>
              <a:off x="3764179" y="4478259"/>
              <a:ext cx="3267590" cy="6320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da-DK" b="1" dirty="0" smtClean="0"/>
                <a:t>TRADE</a:t>
              </a:r>
            </a:p>
            <a:p>
              <a:pPr eaLnBrk="1" hangingPunct="1">
                <a:buFontTx/>
                <a:buNone/>
              </a:pPr>
              <a:r>
                <a:rPr lang="da-DK" dirty="0" smtClean="0"/>
                <a:t>DUE DILIGENCE</a:t>
              </a:r>
            </a:p>
          </p:txBody>
        </p:sp>
      </p:grpSp>
      <p:grpSp>
        <p:nvGrpSpPr>
          <p:cNvPr id="15366" name="Group 13"/>
          <p:cNvGrpSpPr>
            <a:grpSpLocks/>
          </p:cNvGrpSpPr>
          <p:nvPr/>
        </p:nvGrpSpPr>
        <p:grpSpPr bwMode="auto">
          <a:xfrm>
            <a:off x="1403648" y="4077072"/>
            <a:ext cx="3024335" cy="1944216"/>
            <a:chOff x="3563838" y="4076501"/>
            <a:chExt cx="3798003" cy="1656184"/>
          </a:xfrm>
        </p:grpSpPr>
        <p:sp>
          <p:nvSpPr>
            <p:cNvPr id="15367" name="Right Arrow 9"/>
            <p:cNvSpPr>
              <a:spLocks noChangeArrowheads="1"/>
            </p:cNvSpPr>
            <p:nvPr/>
          </p:nvSpPr>
          <p:spPr bwMode="auto">
            <a:xfrm>
              <a:off x="3563838" y="4076501"/>
              <a:ext cx="3798003" cy="165618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TextBox 11"/>
            <p:cNvSpPr txBox="1">
              <a:spLocks noChangeArrowheads="1"/>
            </p:cNvSpPr>
            <p:nvPr/>
          </p:nvSpPr>
          <p:spPr bwMode="auto">
            <a:xfrm>
              <a:off x="3835124" y="4581169"/>
              <a:ext cx="2984146" cy="655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da-DK" b="1" dirty="0" smtClean="0">
                  <a:solidFill>
                    <a:srgbClr val="000000"/>
                  </a:solidFill>
                </a:rPr>
                <a:t>GOVERNMENT</a:t>
              </a:r>
            </a:p>
            <a:p>
              <a:pPr eaLnBrk="1" hangingPunct="1">
                <a:buFontTx/>
                <a:buNone/>
              </a:pPr>
              <a:r>
                <a:rPr lang="da-DK" dirty="0" smtClean="0">
                  <a:solidFill>
                    <a:srgbClr val="000000"/>
                  </a:solidFill>
                </a:rPr>
                <a:t>FLEGT VPA 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7344816" cy="1152128"/>
          </a:xfrm>
        </p:spPr>
        <p:txBody>
          <a:bodyPr>
            <a:normAutofit/>
          </a:bodyPr>
          <a:lstStyle/>
          <a:p>
            <a:r>
              <a:rPr lang="en-GB" b="1" dirty="0" smtClean="0"/>
              <a:t>Exporting to the EU: options for SVLK</a:t>
            </a:r>
            <a:r>
              <a:rPr lang="en-GB" dirty="0" smtClean="0"/>
              <a:t> </a:t>
            </a:r>
            <a:endParaRPr lang="en-GB" b="1" dirty="0"/>
          </a:p>
        </p:txBody>
      </p:sp>
      <p:sp>
        <p:nvSpPr>
          <p:cNvPr id="21" name="TextBox 19"/>
          <p:cNvSpPr txBox="1">
            <a:spLocks noChangeArrowheads="1"/>
          </p:cNvSpPr>
          <p:nvPr/>
        </p:nvSpPr>
        <p:spPr bwMode="auto">
          <a:xfrm>
            <a:off x="4788024" y="1844824"/>
            <a:ext cx="309634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buFontTx/>
              <a:buNone/>
            </a:pPr>
            <a:r>
              <a:rPr lang="da-DK" b="1" dirty="0" smtClean="0"/>
              <a:t>NO EU BORDER CHECK</a:t>
            </a:r>
          </a:p>
          <a:p>
            <a:pPr eaLnBrk="1" hangingPunct="1">
              <a:buFontTx/>
              <a:buNone/>
            </a:pPr>
            <a:r>
              <a:rPr lang="da-DK" b="1" dirty="0" smtClean="0"/>
              <a:t>EU IMPORTER TO UNDERTAKE DUE DILIGENCE on SVLK</a:t>
            </a:r>
            <a:endParaRPr lang="da-DK" b="1" dirty="0"/>
          </a:p>
        </p:txBody>
      </p:sp>
      <p:sp>
        <p:nvSpPr>
          <p:cNvPr id="22" name="TextBox 19"/>
          <p:cNvSpPr txBox="1">
            <a:spLocks noChangeArrowheads="1"/>
          </p:cNvSpPr>
          <p:nvPr/>
        </p:nvSpPr>
        <p:spPr bwMode="auto">
          <a:xfrm>
            <a:off x="4788024" y="4365104"/>
            <a:ext cx="273630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buFontTx/>
              <a:buNone/>
            </a:pPr>
            <a:r>
              <a:rPr lang="da-DK" b="1" dirty="0" smtClean="0"/>
              <a:t>EU BORDER CHECK</a:t>
            </a:r>
          </a:p>
          <a:p>
            <a:pPr eaLnBrk="1" hangingPunct="1">
              <a:buFontTx/>
              <a:buNone/>
            </a:pPr>
            <a:r>
              <a:rPr lang="da-DK" b="1" dirty="0" smtClean="0"/>
              <a:t>EU IMPORTER ONLY CHECKS SVLK CERT IS VALID</a:t>
            </a:r>
          </a:p>
        </p:txBody>
      </p:sp>
    </p:spTree>
    <p:extLst>
      <p:ext uri="{BB962C8B-B14F-4D97-AF65-F5344CB8AC3E}">
        <p14:creationId xmlns:p14="http://schemas.microsoft.com/office/powerpoint/2010/main" xmlns="" val="262010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35516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Impacts so far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467544" y="1196752"/>
            <a:ext cx="8136904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Markets will not change overnight</a:t>
            </a:r>
          </a:p>
          <a:p>
            <a:pPr marL="914400" lvl="1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Awareness </a:t>
            </a:r>
            <a:r>
              <a:rPr lang="en-US" sz="2400" b="1" dirty="0" smtClean="0">
                <a:latin typeface="+mn-lt"/>
              </a:rPr>
              <a:t>will slowly change</a:t>
            </a:r>
          </a:p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Some sectors better prepared than others</a:t>
            </a:r>
          </a:p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More </a:t>
            </a:r>
            <a:r>
              <a:rPr lang="en-US" sz="2400" dirty="0">
                <a:latin typeface="+mn-lt"/>
              </a:rPr>
              <a:t>reliance on </a:t>
            </a:r>
            <a:r>
              <a:rPr lang="en-US" sz="2400" dirty="0" smtClean="0">
                <a:latin typeface="+mn-lt"/>
              </a:rPr>
              <a:t>wood products manufactured &amp; sourced from perceived low risk countries </a:t>
            </a:r>
          </a:p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Operators over-reacting </a:t>
            </a:r>
          </a:p>
          <a:p>
            <a:pPr marL="914400" lvl="1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Asking suppliers to sign contracts</a:t>
            </a:r>
          </a:p>
          <a:p>
            <a:pPr marL="914400" lvl="1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Asking for documentation they don</a:t>
            </a:r>
            <a:r>
              <a:rPr lang="fr-FR" sz="2400" dirty="0" smtClean="0">
                <a:latin typeface="+mn-lt"/>
              </a:rPr>
              <a:t>’</a:t>
            </a:r>
            <a:r>
              <a:rPr lang="en-US" sz="2400" dirty="0" smtClean="0">
                <a:latin typeface="+mn-lt"/>
              </a:rPr>
              <a:t>t need</a:t>
            </a:r>
          </a:p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Consultants not understanding the requirements</a:t>
            </a:r>
          </a:p>
          <a:p>
            <a:pPr marL="914400" lvl="1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EUTR Compliant Suppliers – do not exist!</a:t>
            </a:r>
          </a:p>
          <a:p>
            <a:pPr marL="457200" indent="-457200">
              <a:buFont typeface="Wingdings" charset="2"/>
              <a:buChar char="§"/>
            </a:pP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2864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35516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Customers want easy solutions, </a:t>
            </a:r>
            <a:br>
              <a:rPr lang="en-US" dirty="0" smtClean="0"/>
            </a:br>
            <a:r>
              <a:rPr lang="en-US" dirty="0" smtClean="0"/>
              <a:t>Indonesia can help..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3347864" y="1268760"/>
            <a:ext cx="4680520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Be consistent with messages by all industry players to international market;</a:t>
            </a:r>
          </a:p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endParaRPr lang="en-US" sz="2400" dirty="0" smtClean="0">
              <a:latin typeface="+mn-lt"/>
            </a:endParaRPr>
          </a:p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SVLK is </a:t>
            </a:r>
            <a:r>
              <a:rPr lang="en-US" sz="2400" b="1" u="sng" dirty="0" smtClean="0">
                <a:latin typeface="+mn-lt"/>
              </a:rPr>
              <a:t>your answer </a:t>
            </a:r>
            <a:r>
              <a:rPr lang="en-US" sz="2400" dirty="0" smtClean="0">
                <a:latin typeface="+mn-lt"/>
              </a:rPr>
              <a:t>to international markets </a:t>
            </a:r>
            <a:r>
              <a:rPr lang="en-US" sz="2400" b="1" dirty="0" smtClean="0">
                <a:latin typeface="+mn-lt"/>
              </a:rPr>
              <a:t>but</a:t>
            </a:r>
          </a:p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endParaRPr lang="en-US" sz="2400" dirty="0">
              <a:latin typeface="+mn-lt"/>
            </a:endParaRPr>
          </a:p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r>
              <a:rPr lang="en-US" sz="2400" dirty="0">
                <a:latin typeface="+mn-lt"/>
              </a:rPr>
              <a:t>a</a:t>
            </a:r>
            <a:r>
              <a:rPr lang="en-US" sz="2400" dirty="0" smtClean="0">
                <a:latin typeface="+mn-lt"/>
              </a:rPr>
              <a:t>lways needs </a:t>
            </a:r>
            <a:r>
              <a:rPr lang="en-US" sz="2400" b="1" u="sng" dirty="0" smtClean="0">
                <a:latin typeface="+mn-lt"/>
              </a:rPr>
              <a:t>credibility &amp; transparency </a:t>
            </a:r>
            <a:r>
              <a:rPr lang="en-US" sz="2400" dirty="0" smtClean="0">
                <a:latin typeface="+mn-lt"/>
              </a:rPr>
              <a:t>in implementation</a:t>
            </a:r>
            <a:endParaRPr lang="en-US" sz="2400" dirty="0">
              <a:latin typeface="+mn-lt"/>
            </a:endParaRPr>
          </a:p>
          <a:p>
            <a:pPr marL="457200" indent="-457200">
              <a:buClr>
                <a:srgbClr val="3AD23A"/>
              </a:buClr>
              <a:buFont typeface="Wingdings" charset="2"/>
              <a:buChar char="§"/>
            </a:pPr>
            <a:endParaRPr lang="en-US" sz="2400" dirty="0">
              <a:latin typeface="+mn-lt"/>
            </a:endParaRPr>
          </a:p>
        </p:txBody>
      </p:sp>
      <p:pic>
        <p:nvPicPr>
          <p:cNvPr id="3" name="Picture 2" descr="th-3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32856"/>
            <a:ext cx="2812908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3427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6984776" cy="1470025"/>
          </a:xfrm>
        </p:spPr>
        <p:txBody>
          <a:bodyPr/>
          <a:lstStyle/>
          <a:p>
            <a:pPr marL="800100" lvl="1" indent="-342900">
              <a:lnSpc>
                <a:spcPct val="90000"/>
              </a:lnSpc>
              <a:defRPr/>
            </a:pPr>
            <a:r>
              <a:rPr lang="en-GB" sz="2800" dirty="0"/>
              <a:t>A</a:t>
            </a:r>
            <a:r>
              <a:rPr lang="en-GB" sz="2800" dirty="0" smtClean="0"/>
              <a:t> </a:t>
            </a:r>
            <a:r>
              <a:rPr lang="en-GB" sz="2800" dirty="0"/>
              <a:t>new network to foster collaboration &amp; information sharing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927100"/>
            <a:ext cx="8229600" cy="499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127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1340768"/>
            <a:ext cx="8569325" cy="5111750"/>
          </a:xfrm>
          <a:ln>
            <a:noFill/>
          </a:ln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GB" sz="2400" b="1" dirty="0" smtClean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  <a:defRPr/>
            </a:pPr>
            <a:endParaRPr lang="en-GB" sz="2400" b="1" dirty="0" smtClean="0"/>
          </a:p>
          <a:p>
            <a:pPr algn="ctr">
              <a:buNone/>
              <a:defRPr/>
            </a:pPr>
            <a:endParaRPr lang="en-GB" sz="4000" b="1" dirty="0" smtClean="0">
              <a:hlinkClick r:id="rId2"/>
            </a:endParaRPr>
          </a:p>
          <a:p>
            <a:pPr algn="ctr">
              <a:buNone/>
              <a:defRPr/>
            </a:pPr>
            <a:endParaRPr lang="en-GB" sz="4000" b="1" dirty="0" smtClean="0">
              <a:hlinkClick r:id="rId2"/>
            </a:endParaRPr>
          </a:p>
          <a:p>
            <a:pPr algn="ctr">
              <a:buNone/>
              <a:defRPr/>
            </a:pPr>
            <a:r>
              <a:rPr lang="en-GB" sz="4000" b="1" dirty="0" smtClean="0">
                <a:hlinkClick r:id="rId2"/>
              </a:rPr>
              <a:t>Terima Kasih</a:t>
            </a:r>
          </a:p>
          <a:p>
            <a:pPr algn="ctr">
              <a:buNone/>
              <a:defRPr/>
            </a:pPr>
            <a:r>
              <a:rPr lang="en-GB" sz="4000" b="1" dirty="0" smtClean="0">
                <a:hlinkClick r:id="rId2"/>
              </a:rPr>
              <a:t>raichbutler@gmail.com</a:t>
            </a:r>
            <a:endParaRPr lang="en-GB" sz="4000" b="1" dirty="0" smtClean="0"/>
          </a:p>
          <a:p>
            <a:pPr algn="ctr" eaLnBrk="1" hangingPunct="1">
              <a:buFontTx/>
              <a:buNone/>
              <a:defRPr/>
            </a:pPr>
            <a:endParaRPr lang="en-GB" sz="4000" b="1" dirty="0" smtClean="0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468313" y="549275"/>
            <a:ext cx="5410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FontTx/>
              <a:buNone/>
            </a:pPr>
            <a:endParaRPr lang="en-GB" sz="3600" b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57200" y="274638"/>
            <a:ext cx="5051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endParaRPr lang="en-GB" sz="4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836712"/>
            <a:ext cx="3382119" cy="2579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2257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6913563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European Timber Trade Federation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556792"/>
            <a:ext cx="7632700" cy="518249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rgbClr val="3AD23A"/>
              </a:buClr>
              <a:buNone/>
              <a:defRPr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buClr>
                <a:srgbClr val="3AD23A"/>
              </a:buClr>
              <a:buFont typeface="Wingdings" pitchFamily="2" charset="2"/>
              <a:buChar char="§"/>
              <a:defRPr/>
            </a:pPr>
            <a:r>
              <a:rPr lang="en-GB" sz="2800" dirty="0" smtClean="0"/>
              <a:t>Membership represents national importing federations;</a:t>
            </a:r>
          </a:p>
          <a:p>
            <a:pPr marL="0" indent="0" eaLnBrk="1" hangingPunct="1">
              <a:lnSpc>
                <a:spcPct val="90000"/>
              </a:lnSpc>
              <a:buClr>
                <a:srgbClr val="3AD23A"/>
              </a:buClr>
              <a:buNone/>
              <a:defRPr/>
            </a:pPr>
            <a:endParaRPr lang="en-GB" sz="2800" dirty="0" smtClean="0"/>
          </a:p>
          <a:p>
            <a:pPr lvl="1" eaLnBrk="1" hangingPunct="1">
              <a:lnSpc>
                <a:spcPct val="90000"/>
              </a:lnSpc>
              <a:buClr>
                <a:srgbClr val="3AD23A"/>
              </a:buClr>
              <a:buFont typeface="Wingdings" pitchFamily="2" charset="2"/>
              <a:buChar char="§"/>
              <a:defRPr/>
            </a:pPr>
            <a:r>
              <a:rPr lang="en-GB" sz="2400" dirty="0" smtClean="0"/>
              <a:t>Netherlands, UK, Spain, Belgium, France, Germany, Greece, Italy, Norway &amp; Denmark</a:t>
            </a:r>
          </a:p>
          <a:p>
            <a:pPr lvl="1" eaLnBrk="1" hangingPunct="1">
              <a:lnSpc>
                <a:spcPct val="90000"/>
              </a:lnSpc>
              <a:buClr>
                <a:srgbClr val="3AD23A"/>
              </a:buClr>
              <a:buFont typeface="Wingdings" pitchFamily="2" charset="2"/>
              <a:buChar char="§"/>
              <a:defRPr/>
            </a:pPr>
            <a:r>
              <a:rPr lang="en-GB" sz="2400" dirty="0" smtClean="0"/>
              <a:t>Additional members this year; Sweden, Finland, Austria, Luxembourg &amp; Switzerland (importers)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6037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7416824" cy="4248472"/>
          </a:xfrm>
        </p:spPr>
        <p:txBody>
          <a:bodyPr>
            <a:normAutofit/>
          </a:bodyPr>
          <a:lstStyle/>
          <a:p>
            <a:r>
              <a:rPr lang="en-GB" sz="2800" dirty="0" smtClean="0">
                <a:cs typeface="Calibri" pitchFamily="34" charset="0"/>
              </a:rPr>
              <a:t>USA, Europe &amp; Australia</a:t>
            </a:r>
            <a:r>
              <a:rPr lang="en-GB" sz="2800" dirty="0">
                <a:cs typeface="Calibri" pitchFamily="34" charset="0"/>
              </a:rPr>
              <a:t/>
            </a:r>
            <a:br>
              <a:rPr lang="en-GB" sz="2800" dirty="0">
                <a:cs typeface="Calibri" pitchFamily="34" charset="0"/>
              </a:rPr>
            </a:br>
            <a:r>
              <a:rPr lang="en-GB" sz="2800" dirty="0" smtClean="0">
                <a:cs typeface="Calibri" pitchFamily="34" charset="0"/>
              </a:rPr>
              <a:t>Illegal Logging Laws aligning others coming on board, markets will NOT change overnight..</a:t>
            </a:r>
            <a:br>
              <a:rPr lang="en-GB" sz="2800" dirty="0" smtClean="0">
                <a:cs typeface="Calibri" pitchFamily="34" charset="0"/>
              </a:rPr>
            </a:br>
            <a:r>
              <a:rPr lang="en-GB" sz="2800" dirty="0" smtClean="0">
                <a:cs typeface="Calibri" pitchFamily="34" charset="0"/>
              </a:rPr>
              <a:t/>
            </a:r>
            <a:br>
              <a:rPr lang="en-GB" sz="2800" dirty="0" smtClean="0">
                <a:cs typeface="Calibri" pitchFamily="34" charset="0"/>
              </a:rPr>
            </a:br>
            <a:r>
              <a:rPr lang="en-GB" sz="2800" dirty="0" smtClean="0">
                <a:solidFill>
                  <a:srgbClr val="3AD23A"/>
                </a:solidFill>
                <a:cs typeface="Calibri" pitchFamily="34" charset="0"/>
              </a:rPr>
              <a:t>The liability is now on the domestic harvester</a:t>
            </a:r>
            <a:r>
              <a:rPr lang="en-GB" sz="2800" dirty="0">
                <a:solidFill>
                  <a:srgbClr val="3AD23A"/>
                </a:solidFill>
                <a:cs typeface="Calibri" pitchFamily="34" charset="0"/>
              </a:rPr>
              <a:t> </a:t>
            </a:r>
            <a:r>
              <a:rPr lang="en-GB" sz="2800" dirty="0" smtClean="0">
                <a:solidFill>
                  <a:srgbClr val="3AD23A"/>
                </a:solidFill>
                <a:cs typeface="Calibri" pitchFamily="34" charset="0"/>
              </a:rPr>
              <a:t>or importer</a:t>
            </a:r>
            <a:r>
              <a:rPr lang="en-GB" sz="2800" dirty="0">
                <a:solidFill>
                  <a:srgbClr val="3AD23A"/>
                </a:solidFill>
                <a:cs typeface="Calibri" pitchFamily="34" charset="0"/>
              </a:rPr>
              <a:t/>
            </a:r>
            <a:br>
              <a:rPr lang="en-GB" sz="2800" dirty="0">
                <a:solidFill>
                  <a:srgbClr val="3AD23A"/>
                </a:solidFill>
                <a:cs typeface="Calibri" pitchFamily="34" charset="0"/>
              </a:rPr>
            </a:br>
            <a:r>
              <a:rPr lang="en-GB" sz="2800" dirty="0" smtClean="0">
                <a:cs typeface="Calibri" pitchFamily="34" charset="0"/>
              </a:rPr>
              <a:t/>
            </a:r>
            <a:br>
              <a:rPr lang="en-GB" sz="2800" dirty="0" smtClean="0">
                <a:cs typeface="Calibri" pitchFamily="34" charset="0"/>
              </a:rPr>
            </a:br>
            <a:r>
              <a:rPr lang="en-GB" sz="2800" u="sng" dirty="0">
                <a:cs typeface="Calibri" pitchFamily="34" charset="0"/>
              </a:rPr>
              <a:t>I</a:t>
            </a:r>
            <a:r>
              <a:rPr lang="en-GB" sz="2800" u="sng" dirty="0" smtClean="0">
                <a:cs typeface="Calibri" pitchFamily="34" charset="0"/>
              </a:rPr>
              <a:t>nformation regulations NOT documentation</a:t>
            </a:r>
            <a:endParaRPr lang="en-GB" sz="2800" u="sng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5157192"/>
            <a:ext cx="1584176" cy="925949"/>
          </a:xfrm>
          <a:prstGeom prst="rect">
            <a:avLst/>
          </a:prstGeom>
        </p:spPr>
      </p:pic>
      <p:pic>
        <p:nvPicPr>
          <p:cNvPr id="4" name="Picture 21" descr="EU Flag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157192"/>
            <a:ext cx="1563633" cy="963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5157192"/>
            <a:ext cx="1584176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332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5" y="260648"/>
            <a:ext cx="7344815" cy="108012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GB" dirty="0">
                <a:cs typeface="Tahoma" pitchFamily="34" charset="0"/>
              </a:rPr>
              <a:t>Illegal Logging Laws: </a:t>
            </a:r>
            <a:br>
              <a:rPr lang="en-GB" dirty="0">
                <a:cs typeface="Tahoma" pitchFamily="34" charset="0"/>
              </a:rPr>
            </a:br>
            <a:r>
              <a:rPr lang="en-GB" dirty="0">
                <a:cs typeface="Tahoma" pitchFamily="34" charset="0"/>
              </a:rPr>
              <a:t>A New Approach</a:t>
            </a:r>
            <a:endParaRPr lang="en-GB" b="1" dirty="0" smtClean="0">
              <a:cs typeface="Calibri" pitchFamily="34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5659"/>
            <a:ext cx="5832648" cy="4755669"/>
          </a:xfrm>
        </p:spPr>
        <p:txBody>
          <a:bodyPr>
            <a:normAutofit fontScale="62500" lnSpcReduction="20000"/>
          </a:bodyPr>
          <a:lstStyle/>
          <a:p>
            <a:pPr>
              <a:buClr>
                <a:srgbClr val="3AD23A"/>
              </a:buClr>
              <a:buFont typeface="Wingdings" charset="2"/>
              <a:buChar char="§"/>
            </a:pPr>
            <a:r>
              <a:rPr lang="en-US" sz="4800" dirty="0">
                <a:cs typeface="Calibri"/>
              </a:rPr>
              <a:t>Focus on legality in country of harvest</a:t>
            </a:r>
          </a:p>
          <a:p>
            <a:pPr>
              <a:buClr>
                <a:srgbClr val="3AD23A"/>
              </a:buClr>
              <a:buFont typeface="Wingdings" charset="2"/>
              <a:buChar char="§"/>
            </a:pPr>
            <a:endParaRPr lang="en-US" sz="4800" dirty="0">
              <a:cs typeface="Calibri"/>
            </a:endParaRPr>
          </a:p>
          <a:p>
            <a:pPr>
              <a:buClr>
                <a:srgbClr val="3AD23A"/>
              </a:buClr>
              <a:buFont typeface="Wingdings" charset="2"/>
              <a:buChar char="§"/>
            </a:pPr>
            <a:r>
              <a:rPr lang="en-US" sz="4800" dirty="0">
                <a:cs typeface="Calibri"/>
              </a:rPr>
              <a:t>Prohibits import or selling of illegal timber/forest products</a:t>
            </a:r>
          </a:p>
          <a:p>
            <a:pPr>
              <a:buClr>
                <a:srgbClr val="3AD23A"/>
              </a:buClr>
              <a:buFont typeface="Wingdings" charset="2"/>
              <a:buChar char="§"/>
            </a:pPr>
            <a:endParaRPr lang="en-US" sz="4800" dirty="0">
              <a:cs typeface="Calibri"/>
            </a:endParaRPr>
          </a:p>
          <a:p>
            <a:pPr>
              <a:buClr>
                <a:srgbClr val="3AD23A"/>
              </a:buClr>
              <a:buFont typeface="Wingdings" charset="2"/>
              <a:buChar char="§"/>
            </a:pPr>
            <a:r>
              <a:rPr lang="en-GB" sz="4800" dirty="0">
                <a:cs typeface="Calibri"/>
              </a:rPr>
              <a:t>Creates obligation to question the legality of the the supply chain </a:t>
            </a:r>
          </a:p>
          <a:p>
            <a:pPr lvl="1">
              <a:lnSpc>
                <a:spcPct val="90000"/>
              </a:lnSpc>
              <a:buClr>
                <a:srgbClr val="3AD23A"/>
              </a:buClr>
              <a:defRPr/>
            </a:pPr>
            <a:endParaRPr lang="en-GB" sz="5900" dirty="0" smtClean="0">
              <a:cs typeface="Calibri" pitchFamily="34" charset="0"/>
            </a:endParaRPr>
          </a:p>
          <a:p>
            <a:pPr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5900" b="1" u="sng" dirty="0" smtClean="0">
                <a:cs typeface="Calibri" pitchFamily="34" charset="0"/>
              </a:rPr>
              <a:t>Same response to all!</a:t>
            </a:r>
            <a:r>
              <a:rPr lang="en-GB" sz="5700" b="1" u="sng" dirty="0" smtClean="0">
                <a:cs typeface="Calibri" pitchFamily="34" charset="0"/>
              </a:rPr>
              <a:t>?</a:t>
            </a:r>
          </a:p>
          <a:p>
            <a:pPr lvl="1">
              <a:lnSpc>
                <a:spcPct val="90000"/>
              </a:lnSpc>
              <a:defRPr/>
            </a:pPr>
            <a:endParaRPr lang="en-GB" sz="7200" dirty="0" smtClean="0">
              <a:cs typeface="Calibri" pitchFamily="34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GB" sz="7400" dirty="0">
              <a:cs typeface="Calibri" pitchFamily="34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GB" sz="7400" dirty="0" smtClean="0">
              <a:cs typeface="Calibri" pitchFamily="34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GB" sz="24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GB" sz="2000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2CFBA-85D2-4EB6-92AF-1FF052026297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2" name="AutoShape 10" descr="data:image/jpeg;base64,/9j/4AAQSkZJRgABAQAAAQABAAD/2wBDAAkGBwgHBgkIBwgKCgkLDRYPDQwMDRsUFRAWIB0iIiAdHx8kKDQsJCYxJx8fLT0tMTU3Ojo6Iys/RD84QzQ5Ojf/2wBDAQoKCg0MDRoPDxo3JR8lNzc3Nzc3Nzc3Nzc3Nzc3Nzc3Nzc3Nzc3Nzc3Nzc3Nzc3Nzc3Nzc3Nzc3Nzc3Nzc3Nzf/wAARCABGAIUDASIAAhEBAxEB/8QAGwABAQACAwEAAAAAAAAAAAAAAAQBAwIGBwX/xAA+EAAAAwUEBwYGAQIGAwAAAAABAgUAAwQGERIXIdIVMVNUk5TRExQWUVWSByJBUmHhMnGBJCYzQnJzkaHx/8QAGgEBAAIDAQAAAAAAAAAAAAAAAAQFAQIGA//EADARAAACBwcDBAEFAAAAAAAAAAABAgMFERJRUgQTMWGBkfAjJHEWImKhFBVBscHh/9oADAMBAAIRAxEAPwDzmBMkxkvaMdJ7w8wPooOxiO0ACGLqAuIhQRqOGrAPq1b2CT5fhVhDmBPEy7aAkM+dvgsOvyYa4V1h+NdAaVMioB8hu0uFTgBfeRhTw0eD2xZDCyWomAAGtccA1YVxa1QduUMFtEmOCJGLjw5COI0X9vsQDUImt6hClK0oGuoYBfJGcTvr9/PgeQOk2DlZ9Gwk5JZ3sTEQhTQgOnoD2YmCoGNQcAAQoNMddKtxTkiGlyIhIuck879PjoQzxwSHfFE41+UDBQ1KUG1X/jjVqIp0MtRkZDzrBCpRkVAl7qY8R2ouBMFq1UD/AEMIhTWNBEBAP5HUMaXXqbFTnCaVgIuCE8K4CMt2Cm+WoUNQKFoIfT+NKCFQxEZljj9+AEaekkSjpcwL8AV8hRT04kdOnwCY9nEC6/OgDX6VrQW4iiksjMIQRglnv3YWe2DtLFaaq1tUx/r+Goh4d+kQiMuLjgighP3rw0On97ES1LWgWbQ2QqONa0xAQERoPHuTzR2nAJ/lXSfZaP72Naa6Wbdbdn81+v8AHFkRvx5LyAqRUh3Nk5xrmVIUkLDC5F87cv3lLBaltBXHUJqBTCjduuqmTzgeOOVuoIM1glThFq8uJ8PAuohwJSwzy0cpLQlMYAxD/cGFKBT6A3cL2Ji2adwTZmoWmSq/973uIdMyTaH4/buheeIxdVMnnA8ccrLqpk84HjjlbN7ExbNO4JszL2Ji2adwTZmru3zFm9sfEYuqmTzgeOOVl1UyecDxxytm9iYtmncE2Zl7ExbNO4JszO3zB7Y+IxdVMnnA8ccrLqpk84HjjlbN7ExbNO4JszL2Ji2adwTZmdvmD2x8Ri6qZPOB445WXVTJ5wPHHK2b2Ji2adwTZmXsTFs07gmzM7fMHtj4jF1UyecDxxysbN7ExbNO4JszGdvmD2x8R56lR8NFIrpBhk5yRUfRpTuVEXglEg1ACl/9jj/TD6tZHA5loFiXFSFhI6NfC7I5UAeCPYFLSz9cQpQafQKfyDAI01RCMQSS2WAgyP4mNKYiicBAxBGgAUaFEfPHXQfIGrinrqV3K1LZ3UAojEGJZUiYg6LgJTB8o1qAgOAjSuA1xbsDL3GXPL/6HDDfFuSyXGRkHMEJDq0RGQQA5OL4xgcW6mE2vEbdcMBGgjUK4nMMEoP06PmBxDrUNHwhjuXARBqFtABa1/6xD/yHkAhxeFCRYqNgYh0nLJo2BAoPCDaBxX+WsusDAIU1fLiFcAxCw5ZKiIBQiXaetu4+DObu3zUd2gxtWi4DYEKhgPzYhQMdcSm/78SAYh4N4gwyPMykSHUE6IemM7gO2MAFEtRIGsaAA111+oY1bho6qWMzWHAIQx/ZaL7c1ezr/HXWtPrXXjVkDDDLrpGmk5oJQCJfGMCeJBCwYK2KhZoGOqlNXy1Cohr7iTuIzf8A4HuukLGiQIP+nWtn+NmzTC1Sn5tYMzfyX+gOw/D2akaG+IMesREGWAgoiEOBXDoovAI8MYhh/tUDeWFAoGpvVbyJS2rzlTdG8nkeAg59n+PGNcGTnTyGO/FzB2S2TgYgDrL9RMYdVfzg3pl0SDvqnxHeRqe33pLfaRYFiLaxlYDVddJIkssP4Fl5MpbV5ypujLyJS2rzlTdGjuiQd9U+I7yMuiQd9U+I7yNC68iEqFk1J80Fl5EpbV5ypujLyZS2rzlTdGjuiQd9U+I7yMuiQd9U+I7yM68iCFk1J80Fl5EpbV5ypujLyJS2rzlTdGjuiQd9U+I7yMuiQd9U+I7yM68iCFk1J80Fl5MpbV5yxujLyZS2rzlTdGjuiQd9U+I7yMuiQd9U+I7yM68iCFk1J80Fl5MpbV5yxujGjuiQd9U+I7yMZ15EELJqT5oOil+HU5llZ4gikJQkPEdv3kXrvtQEKUCtK01/nGlaYNhM+HU6J6EpJRUpMelj7NX53rsTurI1CyIh/wDNYUHEfo3uTBuqZwnmdl7kwbqmcJ5naV+qk52uA09P2yRbj58vfDqckN2oFIkJcT32HFwIv3rs3ZgP1LUBxrT8YYgOFOEs/DacUBQNF6HSY206M6F1FPSHLQ2A6w+2of3xqGA/TvcmDdUzhPM7L3Jg3VM4TzO2Taz355DHp+2SLcfIRPhlOiQtOVR2mpj945OLwjp+9IJLWNBoAYUGg4U1YUbjdbN2nNJaISuz7x2vdO0d9lZrWxZs0pTDV+W+ze5MG6pnCeZ2XuTBuqZwnmdhtZ5v0wD0/bJFuI4n4ezpHTBEq54GBg3kQHzkhH5SFtDS0NA8xARxqOOsdbUXfTn9wc5+22XuTBuqZwnmdl7kwbqmcJ5naEvtCpclEk+QsrLY2lZld2gii7Ma7vpz+4Oc/bLvpz+4Oc/bbL3Jg3VM4TzOy9yYN1TOE8zt4vUTMSYWrQgNd305/cHOftl305/cHOfttl7kwbqmcJ5nZe5MG6pnCeZ2PUTMIWrQgNd305/cHOftl305/cHOfttl7kwbqmcJ5nZe5MG6pnCeZ2PUTMIWrQgNd305/cHOftl305/cHOfttl7kwbqmcJ5nZe5MG6pnCeZ2PUTMIWrQgNd305/cHOftjbL3Jg3VM4TzOxj1EzCFq0IDuvj2SdqTkj5WePZJ2pOSPlaK6FF39R9xMrLoUXf1H3EytIevkQqIWVWnzQW+PZJ2pOSPlZ49knak5I+VoroUXf1H3EysuhRd/UfcTKx6+RBCyq0+aC3x7JO1JyR8rPHsk7UnJHytFdCi7+o+4mVl0KLv6j7iZWPXyIIWVWnzQW+PZJ2pOSPlZ49knak5I+VoroUXf1H3EysuhRd/UfcTKx6+RBCyq0+aC3x7JO1JyR8rPHsk7UnJHytFdCi7+o+4mVl0KLv6j7iZWPXyIIWVWnzQW+PZJ2pOSPlZ49knak5I+VoroUXf1H3EysuhRd/UfcTKx6+RBCyq0+aC3x7JO1JyR8rPHsk7UnJHytFdCi7+o+4mVl0KLv6j7iZWPXyIIWVWnzQW+PZJ2pOSPlZ49knak5I+VoroUXf1H3EysuhRd/UfcTKx6+RBCyq0+aC3x7JO1JyR8rGiuhRd/UfcTKxj18iCFlVp80Hk2mlX1OO5k/VmmlX1OO5k/VjGrojmOyuldJbBppV9TjuZP1ZppV9TjuZP1YxkRzC6V0lsGmlX1OO5k/VmmlX1OO5k/VjGRHMLpXSWwaaVfU47mT9WaaVfU47mT9WMZEcwuldJbBppV9TjuZP1ZppV9TjuZP1YxkRzC6V0lsGmlX1OO5k/VmmlX1OO5k/VjGRHMLpXSWwaaVfU47mT9WaaVfU47mT9WMZEcwuldJbBppV9TjuZP1ZppV9TjuZP1YxkRzC6V0lsGmlX1OO5k/VjGMiOYXSukth//9k="/>
          <p:cNvSpPr>
            <a:spLocks noChangeAspect="1" noChangeArrowheads="1"/>
          </p:cNvSpPr>
          <p:nvPr/>
        </p:nvSpPr>
        <p:spPr bwMode="auto">
          <a:xfrm>
            <a:off x="184150" y="-317500"/>
            <a:ext cx="114300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12" descr="data:image/jpeg;base64,/9j/4AAQSkZJRgABAQAAAQABAAD/2wBDAAkGBwgHBgkIBwgKCgkLDRYPDQwMDRsUFRAWIB0iIiAdHx8kKDQsJCYxJx8fLT0tMTU3Ojo6Iys/RD84QzQ5Ojf/2wBDAQoKCg0MDRoPDxo3JR8lNzc3Nzc3Nzc3Nzc3Nzc3Nzc3Nzc3Nzc3Nzc3Nzc3Nzc3Nzc3Nzc3Nzc3Nzc3Nzc3Nzf/wAARCABGAIUDASIAAhEBAxEB/8QAGwABAQACAwEAAAAAAAAAAAAAAAQBAwIGBwX/xAA+EAAAAwUEBwYGAQIGAwAAAAABAgUAAwQGERIXIdIVMVNUk5TRExQWUVWSByJBUmHhMnGBJCYzQnJzkaHx/8QAGgEBAAIDAQAAAAAAAAAAAAAAAAQFAQIGA//EADARAAACBwcDBAEFAAAAAAAAAAABAgMFERJRUgQTMWGBkfAjJHEWImKhFBVBscHh/9oADAMBAAIRAxEAPwDzmBMkxkvaMdJ7w8wPooOxiO0ACGLqAuIhQRqOGrAPq1b2CT5fhVhDmBPEy7aAkM+dvgsOvyYa4V1h+NdAaVMioB8hu0uFTgBfeRhTw0eD2xZDCyWomAAGtccA1YVxa1QduUMFtEmOCJGLjw5COI0X9vsQDUImt6hClK0oGuoYBfJGcTvr9/PgeQOk2DlZ9Gwk5JZ3sTEQhTQgOnoD2YmCoGNQcAAQoNMddKtxTkiGlyIhIuck879PjoQzxwSHfFE41+UDBQ1KUG1X/jjVqIp0MtRkZDzrBCpRkVAl7qY8R2ouBMFq1UD/AEMIhTWNBEBAP5HUMaXXqbFTnCaVgIuCE8K4CMt2Cm+WoUNQKFoIfT+NKCFQxEZljj9+AEaekkSjpcwL8AV8hRT04kdOnwCY9nEC6/OgDX6VrQW4iiksjMIQRglnv3YWe2DtLFaaq1tUx/r+Goh4d+kQiMuLjgighP3rw0On97ES1LWgWbQ2QqONa0xAQERoPHuTzR2nAJ/lXSfZaP72Naa6Wbdbdn81+v8AHFkRvx5LyAqRUh3Nk5xrmVIUkLDC5F87cv3lLBaltBXHUJqBTCjduuqmTzgeOOVuoIM1glThFq8uJ8PAuohwJSwzy0cpLQlMYAxD/cGFKBT6A3cL2Ji2adwTZmoWmSq/973uIdMyTaH4/buheeIxdVMnnA8ccrLqpk84HjjlbN7ExbNO4JszL2Ji2adwTZmru3zFm9sfEYuqmTzgeOOVl1UyecDxxytm9iYtmncE2Zl7ExbNO4JszO3zB7Y+IxdVMnnA8ccrLqpk84HjjlbN7ExbNO4JszL2Ji2adwTZmdvmD2x8Ri6qZPOB445WXVTJ5wPHHK2b2Ji2adwTZmXsTFs07gmzM7fMHtj4jF1UyecDxxysbN7ExbNO4JszGdvmD2x8R56lR8NFIrpBhk5yRUfRpTuVEXglEg1ACl/9jj/TD6tZHA5loFiXFSFhI6NfC7I5UAeCPYFLSz9cQpQafQKfyDAI01RCMQSS2WAgyP4mNKYiicBAxBGgAUaFEfPHXQfIGrinrqV3K1LZ3UAojEGJZUiYg6LgJTB8o1qAgOAjSuA1xbsDL3GXPL/6HDDfFuSyXGRkHMEJDq0RGQQA5OL4xgcW6mE2vEbdcMBGgjUK4nMMEoP06PmBxDrUNHwhjuXARBqFtABa1/6xD/yHkAhxeFCRYqNgYh0nLJo2BAoPCDaBxX+WsusDAIU1fLiFcAxCw5ZKiIBQiXaetu4+DObu3zUd2gxtWi4DYEKhgPzYhQMdcSm/78SAYh4N4gwyPMykSHUE6IemM7gO2MAFEtRIGsaAA111+oY1bho6qWMzWHAIQx/ZaL7c1ezr/HXWtPrXXjVkDDDLrpGmk5oJQCJfGMCeJBCwYK2KhZoGOqlNXy1Cohr7iTuIzf8A4HuukLGiQIP+nWtn+NmzTC1Sn5tYMzfyX+gOw/D2akaG+IMesREGWAgoiEOBXDoovAI8MYhh/tUDeWFAoGpvVbyJS2rzlTdG8nkeAg59n+PGNcGTnTyGO/FzB2S2TgYgDrL9RMYdVfzg3pl0SDvqnxHeRqe33pLfaRYFiLaxlYDVddJIkssP4Fl5MpbV5ypujLyJS2rzlTdGjuiQd9U+I7yMuiQd9U+I7yNC68iEqFk1J80Fl5EpbV5ypujLyZS2rzlTdGjuiQd9U+I7yMuiQd9U+I7yM68iCFk1J80Fl5EpbV5ypujLyJS2rzlTdGjuiQd9U+I7yMuiQd9U+I7yM68iCFk1J80Fl5MpbV5yxujLyZS2rzlTdGjuiQd9U+I7yMuiQd9U+I7yM68iCFk1J80Fl5MpbV5yxujGjuiQd9U+I7yMZ15EELJqT5oOil+HU5llZ4gikJQkPEdv3kXrvtQEKUCtK01/nGlaYNhM+HU6J6EpJRUpMelj7NX53rsTurI1CyIh/wDNYUHEfo3uTBuqZwnmdl7kwbqmcJ5naV+qk52uA09P2yRbj58vfDqckN2oFIkJcT32HFwIv3rs3ZgP1LUBxrT8YYgOFOEs/DacUBQNF6HSY206M6F1FPSHLQ2A6w+2of3xqGA/TvcmDdUzhPM7L3Jg3VM4TzO2Taz355DHp+2SLcfIRPhlOiQtOVR2mpj945OLwjp+9IJLWNBoAYUGg4U1YUbjdbN2nNJaISuz7x2vdO0d9lZrWxZs0pTDV+W+ze5MG6pnCeZ2XuTBuqZwnmdhtZ5v0wD0/bJFuI4n4ezpHTBEq54GBg3kQHzkhH5SFtDS0NA8xARxqOOsdbUXfTn9wc5+22XuTBuqZwnmdl7kwbqmcJ5naEvtCpclEk+QsrLY2lZld2gii7Ma7vpz+4Oc/bLvpz+4Oc/bbL3Jg3VM4TzOy9yYN1TOE8zt4vUTMSYWrQgNd305/cHOftl305/cHOfttl7kwbqmcJ5nZe5MG6pnCeZ2PUTMIWrQgNd305/cHOftl305/cHOfttl7kwbqmcJ5nZe5MG6pnCeZ2PUTMIWrQgNd305/cHOftl305/cHOfttl7kwbqmcJ5nZe5MG6pnCeZ2PUTMIWrQgNd305/cHOftjbL3Jg3VM4TzOxj1EzCFq0IDuvj2SdqTkj5WePZJ2pOSPlaK6FF39R9xMrLoUXf1H3EytIevkQqIWVWnzQW+PZJ2pOSPlZ49knak5I+VoroUXf1H3EysuhRd/UfcTKx6+RBCyq0+aC3x7JO1JyR8rPHsk7UnJHytFdCi7+o+4mVl0KLv6j7iZWPXyIIWVWnzQW+PZJ2pOSPlZ49knak5I+VoroUXf1H3EysuhRd/UfcTKx6+RBCyq0+aC3x7JO1JyR8rPHsk7UnJHytFdCi7+o+4mVl0KLv6j7iZWPXyIIWVWnzQW+PZJ2pOSPlZ49knak5I+VoroUXf1H3EysuhRd/UfcTKx6+RBCyq0+aC3x7JO1JyR8rPHsk7UnJHytFdCi7+o+4mVl0KLv6j7iZWPXyIIWVWnzQW+PZJ2pOSPlZ49knak5I+VoroUXf1H3EysuhRd/UfcTKx6+RBCyq0+aC3x7JO1JyR8rGiuhRd/UfcTKxj18iCFlVp80Hk2mlX1OO5k/VmmlX1OO5k/VjGrojmOyuldJbBppV9TjuZP1ZppV9TjuZP1YxkRzC6V0lsGmlX1OO5k/VmmlX1OO5k/VjGRHMLpXSWwaaVfU47mT9WaaVfU47mT9WMZEcwuldJbBppV9TjuZP1ZppV9TjuZP1YxkRzC6V0lsGmlX1OO5k/VmmlX1OO5k/VjGRHMLpXSWwaaVfU47mT9WaaVfU47mT9WMZEcwuldJbBppV9TjuZP1ZppV9TjuZP1YxkRzC6V0lsGmlX1OO5k/VjGMiOYXSukth//9k="/>
          <p:cNvSpPr>
            <a:spLocks noChangeAspect="1" noChangeArrowheads="1"/>
          </p:cNvSpPr>
          <p:nvPr/>
        </p:nvSpPr>
        <p:spPr bwMode="auto">
          <a:xfrm>
            <a:off x="336550" y="-165100"/>
            <a:ext cx="114300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1628800"/>
            <a:ext cx="2094334" cy="12241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4437112"/>
            <a:ext cx="2099642" cy="1224136"/>
          </a:xfrm>
          <a:prstGeom prst="rect">
            <a:avLst/>
          </a:prstGeom>
        </p:spPr>
      </p:pic>
      <p:pic>
        <p:nvPicPr>
          <p:cNvPr id="13" name="Picture 21" descr="EU Flag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996952"/>
            <a:ext cx="210296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3367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5" y="260648"/>
            <a:ext cx="7344815" cy="108012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b="1" dirty="0" smtClean="0">
                <a:cs typeface="Calibri" pitchFamily="34" charset="0"/>
              </a:rPr>
              <a:t>Differences?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5659"/>
            <a:ext cx="5832648" cy="4755669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4600" dirty="0" smtClean="0">
                <a:cs typeface="Calibri" pitchFamily="34" charset="0"/>
              </a:rPr>
              <a:t>Border Controls</a:t>
            </a:r>
          </a:p>
          <a:p>
            <a:pPr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endParaRPr lang="en-GB" sz="4600" dirty="0" smtClean="0">
              <a:cs typeface="Calibri" pitchFamily="34" charset="0"/>
            </a:endParaRPr>
          </a:p>
          <a:p>
            <a:pPr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4600" dirty="0" smtClean="0">
                <a:cs typeface="Calibri" pitchFamily="34" charset="0"/>
              </a:rPr>
              <a:t>Terminology “due diligence” &amp; “due care” </a:t>
            </a:r>
          </a:p>
          <a:p>
            <a:pPr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endParaRPr lang="en-GB" sz="4600" dirty="0" smtClean="0">
              <a:cs typeface="Calibri" pitchFamily="34" charset="0"/>
            </a:endParaRPr>
          </a:p>
          <a:p>
            <a:pPr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4600" dirty="0" smtClean="0">
                <a:cs typeface="Calibri" pitchFamily="34" charset="0"/>
              </a:rPr>
              <a:t>Who it applies to in US/EU/Au</a:t>
            </a:r>
          </a:p>
          <a:p>
            <a:pPr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endParaRPr lang="en-GB" sz="4600" dirty="0">
              <a:cs typeface="Calibri" pitchFamily="34" charset="0"/>
            </a:endParaRPr>
          </a:p>
          <a:p>
            <a:pPr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4600" dirty="0" smtClean="0">
                <a:cs typeface="Calibri" pitchFamily="34" charset="0"/>
              </a:rPr>
              <a:t>Enforcement, different legal systems</a:t>
            </a:r>
          </a:p>
          <a:p>
            <a:pPr lvl="1">
              <a:lnSpc>
                <a:spcPct val="90000"/>
              </a:lnSpc>
              <a:buClr>
                <a:srgbClr val="3AD23A"/>
              </a:buClr>
              <a:defRPr/>
            </a:pPr>
            <a:endParaRPr lang="en-GB" sz="5900" dirty="0" smtClean="0">
              <a:cs typeface="Calibri" pitchFamily="34" charset="0"/>
            </a:endParaRPr>
          </a:p>
          <a:p>
            <a:pPr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5900" b="1" u="sng" dirty="0" smtClean="0">
                <a:cs typeface="Calibri" pitchFamily="34" charset="0"/>
              </a:rPr>
              <a:t>Same response to all!</a:t>
            </a:r>
            <a:r>
              <a:rPr lang="en-GB" sz="5700" b="1" u="sng" dirty="0" smtClean="0">
                <a:cs typeface="Calibri" pitchFamily="34" charset="0"/>
              </a:rPr>
              <a:t>?</a:t>
            </a:r>
          </a:p>
          <a:p>
            <a:pPr lvl="1">
              <a:lnSpc>
                <a:spcPct val="90000"/>
              </a:lnSpc>
              <a:defRPr/>
            </a:pPr>
            <a:endParaRPr lang="en-GB" sz="7200" dirty="0" smtClean="0">
              <a:cs typeface="Calibri" pitchFamily="34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GB" sz="7400" dirty="0">
              <a:cs typeface="Calibri" pitchFamily="34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GB" sz="7400" dirty="0" smtClean="0">
              <a:cs typeface="Calibri" pitchFamily="34" charset="0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GB" sz="24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GB" sz="2000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2CFBA-85D2-4EB6-92AF-1FF052026297}" type="slidenum">
              <a:rPr lang="en-GB"/>
              <a:pPr>
                <a:defRPr/>
              </a:pPr>
              <a:t>5</a:t>
            </a:fld>
            <a:endParaRPr lang="en-GB"/>
          </a:p>
        </p:txBody>
      </p:sp>
      <p:sp>
        <p:nvSpPr>
          <p:cNvPr id="2" name="AutoShape 10" descr="data:image/jpeg;base64,/9j/4AAQSkZJRgABAQAAAQABAAD/2wBDAAkGBwgHBgkIBwgKCgkLDRYPDQwMDRsUFRAWIB0iIiAdHx8kKDQsJCYxJx8fLT0tMTU3Ojo6Iys/RD84QzQ5Ojf/2wBDAQoKCg0MDRoPDxo3JR8lNzc3Nzc3Nzc3Nzc3Nzc3Nzc3Nzc3Nzc3Nzc3Nzc3Nzc3Nzc3Nzc3Nzc3Nzc3Nzc3Nzf/wAARCABGAIUDASIAAhEBAxEB/8QAGwABAQACAwEAAAAAAAAAAAAAAAQBAwIGBwX/xAA+EAAAAwUEBwYGAQIGAwAAAAABAgUAAwQGERIXIdIVMVNUk5TRExQWUVWSByJBUmHhMnGBJCYzQnJzkaHx/8QAGgEBAAIDAQAAAAAAAAAAAAAAAAQFAQIGA//EADARAAACBwcDBAEFAAAAAAAAAAABAgMFERJRUgQTMWGBkfAjJHEWImKhFBVBscHh/9oADAMBAAIRAxEAPwDzmBMkxkvaMdJ7w8wPooOxiO0ACGLqAuIhQRqOGrAPq1b2CT5fhVhDmBPEy7aAkM+dvgsOvyYa4V1h+NdAaVMioB8hu0uFTgBfeRhTw0eD2xZDCyWomAAGtccA1YVxa1QduUMFtEmOCJGLjw5COI0X9vsQDUImt6hClK0oGuoYBfJGcTvr9/PgeQOk2DlZ9Gwk5JZ3sTEQhTQgOnoD2YmCoGNQcAAQoNMddKtxTkiGlyIhIuck879PjoQzxwSHfFE41+UDBQ1KUG1X/jjVqIp0MtRkZDzrBCpRkVAl7qY8R2ouBMFq1UD/AEMIhTWNBEBAP5HUMaXXqbFTnCaVgIuCE8K4CMt2Cm+WoUNQKFoIfT+NKCFQxEZljj9+AEaekkSjpcwL8AV8hRT04kdOnwCY9nEC6/OgDX6VrQW4iiksjMIQRglnv3YWe2DtLFaaq1tUx/r+Goh4d+kQiMuLjgighP3rw0On97ES1LWgWbQ2QqONa0xAQERoPHuTzR2nAJ/lXSfZaP72Naa6Wbdbdn81+v8AHFkRvx5LyAqRUh3Nk5xrmVIUkLDC5F87cv3lLBaltBXHUJqBTCjduuqmTzgeOOVuoIM1glThFq8uJ8PAuohwJSwzy0cpLQlMYAxD/cGFKBT6A3cL2Ji2adwTZmoWmSq/973uIdMyTaH4/buheeIxdVMnnA8ccrLqpk84HjjlbN7ExbNO4JszL2Ji2adwTZmru3zFm9sfEYuqmTzgeOOVl1UyecDxxytm9iYtmncE2Zl7ExbNO4JszO3zB7Y+IxdVMnnA8ccrLqpk84HjjlbN7ExbNO4JszL2Ji2adwTZmdvmD2x8Ri6qZPOB445WXVTJ5wPHHK2b2Ji2adwTZmXsTFs07gmzM7fMHtj4jF1UyecDxxysbN7ExbNO4JszGdvmD2x8R56lR8NFIrpBhk5yRUfRpTuVEXglEg1ACl/9jj/TD6tZHA5loFiXFSFhI6NfC7I5UAeCPYFLSz9cQpQafQKfyDAI01RCMQSS2WAgyP4mNKYiicBAxBGgAUaFEfPHXQfIGrinrqV3K1LZ3UAojEGJZUiYg6LgJTB8o1qAgOAjSuA1xbsDL3GXPL/6HDDfFuSyXGRkHMEJDq0RGQQA5OL4xgcW6mE2vEbdcMBGgjUK4nMMEoP06PmBxDrUNHwhjuXARBqFtABa1/6xD/yHkAhxeFCRYqNgYh0nLJo2BAoPCDaBxX+WsusDAIU1fLiFcAxCw5ZKiIBQiXaetu4+DObu3zUd2gxtWi4DYEKhgPzYhQMdcSm/78SAYh4N4gwyPMykSHUE6IemM7gO2MAFEtRIGsaAA111+oY1bho6qWMzWHAIQx/ZaL7c1ezr/HXWtPrXXjVkDDDLrpGmk5oJQCJfGMCeJBCwYK2KhZoGOqlNXy1Cohr7iTuIzf8A4HuukLGiQIP+nWtn+NmzTC1Sn5tYMzfyX+gOw/D2akaG+IMesREGWAgoiEOBXDoovAI8MYhh/tUDeWFAoGpvVbyJS2rzlTdG8nkeAg59n+PGNcGTnTyGO/FzB2S2TgYgDrL9RMYdVfzg3pl0SDvqnxHeRqe33pLfaRYFiLaxlYDVddJIkssP4Fl5MpbV5ypujLyJS2rzlTdGjuiQd9U+I7yMuiQd9U+I7yNC68iEqFk1J80Fl5EpbV5ypujLyZS2rzlTdGjuiQd9U+I7yMuiQd9U+I7yM68iCFk1J80Fl5EpbV5ypujLyJS2rzlTdGjuiQd9U+I7yMuiQd9U+I7yM68iCFk1J80Fl5MpbV5yxujLyZS2rzlTdGjuiQd9U+I7yMuiQd9U+I7yM68iCFk1J80Fl5MpbV5yxujGjuiQd9U+I7yMZ15EELJqT5oOil+HU5llZ4gikJQkPEdv3kXrvtQEKUCtK01/nGlaYNhM+HU6J6EpJRUpMelj7NX53rsTurI1CyIh/wDNYUHEfo3uTBuqZwnmdl7kwbqmcJ5naV+qk52uA09P2yRbj58vfDqckN2oFIkJcT32HFwIv3rs3ZgP1LUBxrT8YYgOFOEs/DacUBQNF6HSY206M6F1FPSHLQ2A6w+2of3xqGA/TvcmDdUzhPM7L3Jg3VM4TzO2Taz355DHp+2SLcfIRPhlOiQtOVR2mpj945OLwjp+9IJLWNBoAYUGg4U1YUbjdbN2nNJaISuz7x2vdO0d9lZrWxZs0pTDV+W+ze5MG6pnCeZ2XuTBuqZwnmdhtZ5v0wD0/bJFuI4n4ezpHTBEq54GBg3kQHzkhH5SFtDS0NA8xARxqOOsdbUXfTn9wc5+22XuTBuqZwnmdl7kwbqmcJ5naEvtCpclEk+QsrLY2lZld2gii7Ma7vpz+4Oc/bLvpz+4Oc/bbL3Jg3VM4TzOy9yYN1TOE8zt4vUTMSYWrQgNd305/cHOftl305/cHOfttl7kwbqmcJ5nZe5MG6pnCeZ2PUTMIWrQgNd305/cHOftl305/cHOfttl7kwbqmcJ5nZe5MG6pnCeZ2PUTMIWrQgNd305/cHOftl305/cHOfttl7kwbqmcJ5nZe5MG6pnCeZ2PUTMIWrQgNd305/cHOftjbL3Jg3VM4TzOxj1EzCFq0IDuvj2SdqTkj5WePZJ2pOSPlaK6FF39R9xMrLoUXf1H3EytIevkQqIWVWnzQW+PZJ2pOSPlZ49knak5I+VoroUXf1H3EysuhRd/UfcTKx6+RBCyq0+aC3x7JO1JyR8rPHsk7UnJHytFdCi7+o+4mVl0KLv6j7iZWPXyIIWVWnzQW+PZJ2pOSPlZ49knak5I+VoroUXf1H3EysuhRd/UfcTKx6+RBCyq0+aC3x7JO1JyR8rPHsk7UnJHytFdCi7+o+4mVl0KLv6j7iZWPXyIIWVWnzQW+PZJ2pOSPlZ49knak5I+VoroUXf1H3EysuhRd/UfcTKx6+RBCyq0+aC3x7JO1JyR8rPHsk7UnJHytFdCi7+o+4mVl0KLv6j7iZWPXyIIWVWnzQW+PZJ2pOSPlZ49knak5I+VoroUXf1H3EysuhRd/UfcTKx6+RBCyq0+aC3x7JO1JyR8rGiuhRd/UfcTKxj18iCFlVp80Hk2mlX1OO5k/VmmlX1OO5k/VjGrojmOyuldJbBppV9TjuZP1ZppV9TjuZP1YxkRzC6V0lsGmlX1OO5k/VmmlX1OO5k/VjGRHMLpXSWwaaVfU47mT9WaaVfU47mT9WMZEcwuldJbBppV9TjuZP1ZppV9TjuZP1YxkRzC6V0lsGmlX1OO5k/VmmlX1OO5k/VjGRHMLpXSWwaaVfU47mT9WaaVfU47mT9WMZEcwuldJbBppV9TjuZP1ZppV9TjuZP1YxkRzC6V0lsGmlX1OO5k/VjGMiOYXSukth//9k="/>
          <p:cNvSpPr>
            <a:spLocks noChangeAspect="1" noChangeArrowheads="1"/>
          </p:cNvSpPr>
          <p:nvPr/>
        </p:nvSpPr>
        <p:spPr bwMode="auto">
          <a:xfrm>
            <a:off x="184150" y="-317500"/>
            <a:ext cx="114300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12" descr="data:image/jpeg;base64,/9j/4AAQSkZJRgABAQAAAQABAAD/2wBDAAkGBwgHBgkIBwgKCgkLDRYPDQwMDRsUFRAWIB0iIiAdHx8kKDQsJCYxJx8fLT0tMTU3Ojo6Iys/RD84QzQ5Ojf/2wBDAQoKCg0MDRoPDxo3JR8lNzc3Nzc3Nzc3Nzc3Nzc3Nzc3Nzc3Nzc3Nzc3Nzc3Nzc3Nzc3Nzc3Nzc3Nzc3Nzc3Nzf/wAARCABGAIUDASIAAhEBAxEB/8QAGwABAQACAwEAAAAAAAAAAAAAAAQBAwIGBwX/xAA+EAAAAwUEBwYGAQIGAwAAAAABAgUAAwQGERIXIdIVMVNUk5TRExQWUVWSByJBUmHhMnGBJCYzQnJzkaHx/8QAGgEBAAIDAQAAAAAAAAAAAAAAAAQFAQIGA//EADARAAACBwcDBAEFAAAAAAAAAAABAgMFERJRUgQTMWGBkfAjJHEWImKhFBVBscHh/9oADAMBAAIRAxEAPwDzmBMkxkvaMdJ7w8wPooOxiO0ACGLqAuIhQRqOGrAPq1b2CT5fhVhDmBPEy7aAkM+dvgsOvyYa4V1h+NdAaVMioB8hu0uFTgBfeRhTw0eD2xZDCyWomAAGtccA1YVxa1QduUMFtEmOCJGLjw5COI0X9vsQDUImt6hClK0oGuoYBfJGcTvr9/PgeQOk2DlZ9Gwk5JZ3sTEQhTQgOnoD2YmCoGNQcAAQoNMddKtxTkiGlyIhIuck879PjoQzxwSHfFE41+UDBQ1KUG1X/jjVqIp0MtRkZDzrBCpRkVAl7qY8R2ouBMFq1UD/AEMIhTWNBEBAP5HUMaXXqbFTnCaVgIuCE8K4CMt2Cm+WoUNQKFoIfT+NKCFQxEZljj9+AEaekkSjpcwL8AV8hRT04kdOnwCY9nEC6/OgDX6VrQW4iiksjMIQRglnv3YWe2DtLFaaq1tUx/r+Goh4d+kQiMuLjgighP3rw0On97ES1LWgWbQ2QqONa0xAQERoPHuTzR2nAJ/lXSfZaP72Naa6Wbdbdn81+v8AHFkRvx5LyAqRUh3Nk5xrmVIUkLDC5F87cv3lLBaltBXHUJqBTCjduuqmTzgeOOVuoIM1glThFq8uJ8PAuohwJSwzy0cpLQlMYAxD/cGFKBT6A3cL2Ji2adwTZmoWmSq/973uIdMyTaH4/buheeIxdVMnnA8ccrLqpk84HjjlbN7ExbNO4JszL2Ji2adwTZmru3zFm9sfEYuqmTzgeOOVl1UyecDxxytm9iYtmncE2Zl7ExbNO4JszO3zB7Y+IxdVMnnA8ccrLqpk84HjjlbN7ExbNO4JszL2Ji2adwTZmdvmD2x8Ri6qZPOB445WXVTJ5wPHHK2b2Ji2adwTZmXsTFs07gmzM7fMHtj4jF1UyecDxxysbN7ExbNO4JszGdvmD2x8R56lR8NFIrpBhk5yRUfRpTuVEXglEg1ACl/9jj/TD6tZHA5loFiXFSFhI6NfC7I5UAeCPYFLSz9cQpQafQKfyDAI01RCMQSS2WAgyP4mNKYiicBAxBGgAUaFEfPHXQfIGrinrqV3K1LZ3UAojEGJZUiYg6LgJTB8o1qAgOAjSuA1xbsDL3GXPL/6HDDfFuSyXGRkHMEJDq0RGQQA5OL4xgcW6mE2vEbdcMBGgjUK4nMMEoP06PmBxDrUNHwhjuXARBqFtABa1/6xD/yHkAhxeFCRYqNgYh0nLJo2BAoPCDaBxX+WsusDAIU1fLiFcAxCw5ZKiIBQiXaetu4+DObu3zUd2gxtWi4DYEKhgPzYhQMdcSm/78SAYh4N4gwyPMykSHUE6IemM7gO2MAFEtRIGsaAA111+oY1bho6qWMzWHAIQx/ZaL7c1ezr/HXWtPrXXjVkDDDLrpGmk5oJQCJfGMCeJBCwYK2KhZoGOqlNXy1Cohr7iTuIzf8A4HuukLGiQIP+nWtn+NmzTC1Sn5tYMzfyX+gOw/D2akaG+IMesREGWAgoiEOBXDoovAI8MYhh/tUDeWFAoGpvVbyJS2rzlTdG8nkeAg59n+PGNcGTnTyGO/FzB2S2TgYgDrL9RMYdVfzg3pl0SDvqnxHeRqe33pLfaRYFiLaxlYDVddJIkssP4Fl5MpbV5ypujLyJS2rzlTdGjuiQd9U+I7yMuiQd9U+I7yNC68iEqFk1J80Fl5EpbV5ypujLyZS2rzlTdGjuiQd9U+I7yMuiQd9U+I7yM68iCFk1J80Fl5EpbV5ypujLyJS2rzlTdGjuiQd9U+I7yMuiQd9U+I7yM68iCFk1J80Fl5MpbV5yxujLyZS2rzlTdGjuiQd9U+I7yMuiQd9U+I7yM68iCFk1J80Fl5MpbV5yxujGjuiQd9U+I7yMZ15EELJqT5oOil+HU5llZ4gikJQkPEdv3kXrvtQEKUCtK01/nGlaYNhM+HU6J6EpJRUpMelj7NX53rsTurI1CyIh/wDNYUHEfo3uTBuqZwnmdl7kwbqmcJ5naV+qk52uA09P2yRbj58vfDqckN2oFIkJcT32HFwIv3rs3ZgP1LUBxrT8YYgOFOEs/DacUBQNF6HSY206M6F1FPSHLQ2A6w+2of3xqGA/TvcmDdUzhPM7L3Jg3VM4TzO2Taz355DHp+2SLcfIRPhlOiQtOVR2mpj945OLwjp+9IJLWNBoAYUGg4U1YUbjdbN2nNJaISuz7x2vdO0d9lZrWxZs0pTDV+W+ze5MG6pnCeZ2XuTBuqZwnmdhtZ5v0wD0/bJFuI4n4ezpHTBEq54GBg3kQHzkhH5SFtDS0NA8xARxqOOsdbUXfTn9wc5+22XuTBuqZwnmdl7kwbqmcJ5naEvtCpclEk+QsrLY2lZld2gii7Ma7vpz+4Oc/bLvpz+4Oc/bbL3Jg3VM4TzOy9yYN1TOE8zt4vUTMSYWrQgNd305/cHOftl305/cHOfttl7kwbqmcJ5nZe5MG6pnCeZ2PUTMIWrQgNd305/cHOftl305/cHOfttl7kwbqmcJ5nZe5MG6pnCeZ2PUTMIWrQgNd305/cHOftl305/cHOfttl7kwbqmcJ5nZe5MG6pnCeZ2PUTMIWrQgNd305/cHOftjbL3Jg3VM4TzOxj1EzCFq0IDuvj2SdqTkj5WePZJ2pOSPlaK6FF39R9xMrLoUXf1H3EytIevkQqIWVWnzQW+PZJ2pOSPlZ49knak5I+VoroUXf1H3EysuhRd/UfcTKx6+RBCyq0+aC3x7JO1JyR8rPHsk7UnJHytFdCi7+o+4mVl0KLv6j7iZWPXyIIWVWnzQW+PZJ2pOSPlZ49knak5I+VoroUXf1H3EysuhRd/UfcTKx6+RBCyq0+aC3x7JO1JyR8rPHsk7UnJHytFdCi7+o+4mVl0KLv6j7iZWPXyIIWVWnzQW+PZJ2pOSPlZ49knak5I+VoroUXf1H3EysuhRd/UfcTKx6+RBCyq0+aC3x7JO1JyR8rPHsk7UnJHytFdCi7+o+4mVl0KLv6j7iZWPXyIIWVWnzQW+PZJ2pOSPlZ49knak5I+VoroUXf1H3EysuhRd/UfcTKx6+RBCyq0+aC3x7JO1JyR8rGiuhRd/UfcTKxj18iCFlVp80Hk2mlX1OO5k/VmmlX1OO5k/VjGrojmOyuldJbBppV9TjuZP1ZppV9TjuZP1YxkRzC6V0lsGmlX1OO5k/VmmlX1OO5k/VjGRHMLpXSWwaaVfU47mT9WaaVfU47mT9WMZEcwuldJbBppV9TjuZP1ZppV9TjuZP1YxkRzC6V0lsGmlX1OO5k/VmmlX1OO5k/VjGRHMLpXSWwaaVfU47mT9WaaVfU47mT9WMZEcwuldJbBppV9TjuZP1ZppV9TjuZP1YxkRzC6V0lsGmlX1OO5k/VjGMiOYXSukth//9k="/>
          <p:cNvSpPr>
            <a:spLocks noChangeAspect="1" noChangeArrowheads="1"/>
          </p:cNvSpPr>
          <p:nvPr/>
        </p:nvSpPr>
        <p:spPr bwMode="auto">
          <a:xfrm>
            <a:off x="336550" y="-165100"/>
            <a:ext cx="114300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1628800"/>
            <a:ext cx="2094334" cy="12241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4437112"/>
            <a:ext cx="2099642" cy="1224136"/>
          </a:xfrm>
          <a:prstGeom prst="rect">
            <a:avLst/>
          </a:prstGeom>
        </p:spPr>
      </p:pic>
      <p:pic>
        <p:nvPicPr>
          <p:cNvPr id="13" name="Picture 21" descr="EU Flag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996952"/>
            <a:ext cx="210296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638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94" name="Group 23"/>
          <p:cNvGrpSpPr>
            <a:grpSpLocks/>
          </p:cNvGrpSpPr>
          <p:nvPr/>
        </p:nvGrpSpPr>
        <p:grpSpPr bwMode="auto">
          <a:xfrm>
            <a:off x="395536" y="2996952"/>
            <a:ext cx="2376488" cy="576262"/>
            <a:chOff x="294" y="2286"/>
            <a:chExt cx="1497" cy="363"/>
          </a:xfrm>
        </p:grpSpPr>
        <p:sp>
          <p:nvSpPr>
            <p:cNvPr id="16410" name="Text Box 24"/>
            <p:cNvSpPr txBox="1">
              <a:spLocks noChangeArrowheads="1"/>
            </p:cNvSpPr>
            <p:nvPr/>
          </p:nvSpPr>
          <p:spPr bwMode="auto">
            <a:xfrm>
              <a:off x="294" y="2286"/>
              <a:ext cx="149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None/>
              </a:pPr>
              <a:r>
                <a:rPr lang="en-US" dirty="0" smtClean="0"/>
                <a:t>FROM FOREST</a:t>
              </a:r>
              <a:endParaRPr lang="en-US" dirty="0"/>
            </a:p>
          </p:txBody>
        </p:sp>
        <p:sp>
          <p:nvSpPr>
            <p:cNvPr id="16411" name="Line 25"/>
            <p:cNvSpPr>
              <a:spLocks noChangeShapeType="1"/>
            </p:cNvSpPr>
            <p:nvPr/>
          </p:nvSpPr>
          <p:spPr bwMode="auto">
            <a:xfrm>
              <a:off x="1337" y="2422"/>
              <a:ext cx="363" cy="2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3578" name="Picture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861048"/>
            <a:ext cx="1208087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9" name="Picture 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645024"/>
            <a:ext cx="1227138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0" name="Picture 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475" y="3433763"/>
            <a:ext cx="1208088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2" name="Picture 3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1484784"/>
            <a:ext cx="1217613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4" name="Picture 3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2060848"/>
            <a:ext cx="1206500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5" name="Picture 3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8184" y="1556792"/>
            <a:ext cx="12842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6" name="Picture 3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80312" y="1844824"/>
            <a:ext cx="855662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7" name="Picture 3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04048" y="1052736"/>
            <a:ext cx="1274762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8" name="Picture 3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63888" y="2708920"/>
            <a:ext cx="1227138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3590" name="Group 38"/>
          <p:cNvGrpSpPr>
            <a:grpSpLocks/>
          </p:cNvGrpSpPr>
          <p:nvPr/>
        </p:nvGrpSpPr>
        <p:grpSpPr bwMode="auto">
          <a:xfrm>
            <a:off x="5219349" y="2636914"/>
            <a:ext cx="2088932" cy="779465"/>
            <a:chOff x="3716" y="1888"/>
            <a:chExt cx="933" cy="491"/>
          </a:xfrm>
        </p:grpSpPr>
        <p:sp>
          <p:nvSpPr>
            <p:cNvPr id="16408" name="Text Box 39"/>
            <p:cNvSpPr txBox="1">
              <a:spLocks noChangeArrowheads="1"/>
            </p:cNvSpPr>
            <p:nvPr/>
          </p:nvSpPr>
          <p:spPr bwMode="auto">
            <a:xfrm>
              <a:off x="3716" y="1933"/>
              <a:ext cx="861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None/>
              </a:pPr>
              <a:r>
                <a:rPr lang="en-US" dirty="0" smtClean="0"/>
                <a:t>TO OPERATOR</a:t>
              </a:r>
              <a:endParaRPr lang="en-US" dirty="0"/>
            </a:p>
          </p:txBody>
        </p:sp>
        <p:sp>
          <p:nvSpPr>
            <p:cNvPr id="16409" name="Line 40"/>
            <p:cNvSpPr>
              <a:spLocks noChangeShapeType="1"/>
            </p:cNvSpPr>
            <p:nvPr/>
          </p:nvSpPr>
          <p:spPr bwMode="auto">
            <a:xfrm flipV="1">
              <a:off x="4422" y="1888"/>
              <a:ext cx="227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179512" y="332656"/>
            <a:ext cx="604867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None/>
              <a:defRPr/>
            </a:pPr>
            <a:r>
              <a:rPr lang="en-GB" sz="2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cs typeface="Calibri"/>
              </a:rPr>
              <a:t>Buyers &amp; producers need to know their supply </a:t>
            </a:r>
            <a:r>
              <a:rPr lang="en-GB" sz="2400" b="1" dirty="0" smtClean="0"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cs typeface="Calibri"/>
              </a:rPr>
              <a:t>chains</a:t>
            </a:r>
            <a:endParaRPr lang="en-GB" sz="2400" b="1" dirty="0">
              <a:solidFill>
                <a:srgbClr val="000000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  <a:cs typeface="Calibri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H="1">
            <a:off x="1187623" y="6093297"/>
            <a:ext cx="705678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4644008" y="5157192"/>
            <a:ext cx="29523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dirty="0" smtClean="0"/>
              <a:t>Verification/Certification</a:t>
            </a:r>
            <a:endParaRPr lang="en-US" dirty="0"/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1907704" y="5661248"/>
            <a:ext cx="29523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dirty="0" smtClean="0"/>
              <a:t>Due Diligence/Due Care</a:t>
            </a:r>
            <a:endParaRPr lang="en-US" dirty="0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 flipV="1">
            <a:off x="1187624" y="5589240"/>
            <a:ext cx="712879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rgbClr val="CC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770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4"/>
          <p:cNvSpPr txBox="1">
            <a:spLocks/>
          </p:cNvSpPr>
          <p:nvPr/>
        </p:nvSpPr>
        <p:spPr bwMode="auto">
          <a:xfrm>
            <a:off x="539552" y="1340768"/>
            <a:ext cx="6192688" cy="3838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>
                <a:srgbClr val="52AA4E"/>
              </a:buClr>
              <a:buFont typeface="Wingdings" charset="2"/>
              <a:buChar char="§"/>
            </a:pPr>
            <a:r>
              <a:rPr lang="en-GB" sz="2400" dirty="0" smtClean="0"/>
              <a:t>Complexity of </a:t>
            </a:r>
            <a:r>
              <a:rPr lang="en-GB" sz="2400" dirty="0"/>
              <a:t>supply </a:t>
            </a:r>
            <a:r>
              <a:rPr lang="en-GB" sz="2400" dirty="0" smtClean="0"/>
              <a:t>chains</a:t>
            </a:r>
          </a:p>
          <a:p>
            <a:pPr>
              <a:buClr>
                <a:srgbClr val="52AA4E"/>
              </a:buClr>
              <a:buFont typeface="Wingdings" charset="2"/>
              <a:buChar char="§"/>
            </a:pPr>
            <a:r>
              <a:rPr lang="en-GB" sz="2400" dirty="0" smtClean="0"/>
              <a:t>Evidence of non-enforcement</a:t>
            </a:r>
            <a:endParaRPr lang="en-GB" sz="2400" dirty="0"/>
          </a:p>
          <a:p>
            <a:pPr>
              <a:buClr>
                <a:srgbClr val="52AA4E"/>
              </a:buClr>
              <a:buFont typeface="Wingdings" charset="2"/>
              <a:buChar char="§"/>
            </a:pPr>
            <a:r>
              <a:rPr lang="en-GB" sz="2400" dirty="0" smtClean="0">
                <a:ea typeface="+mj-ea"/>
              </a:rPr>
              <a:t>Known </a:t>
            </a:r>
            <a:r>
              <a:rPr lang="en-GB" sz="2400" dirty="0">
                <a:ea typeface="+mj-ea"/>
              </a:rPr>
              <a:t>cases of illegal activities </a:t>
            </a:r>
            <a:endParaRPr lang="en-GB" sz="2400" dirty="0" smtClean="0">
              <a:ea typeface="+mj-ea"/>
            </a:endParaRPr>
          </a:p>
          <a:p>
            <a:pPr>
              <a:buClr>
                <a:srgbClr val="52AA4E"/>
              </a:buClr>
              <a:buFont typeface="Wingdings" charset="2"/>
              <a:buChar char="§"/>
            </a:pPr>
            <a:r>
              <a:rPr lang="en-GB" sz="2400" dirty="0" smtClean="0">
                <a:ea typeface="+mj-ea"/>
              </a:rPr>
              <a:t>Known corruption</a:t>
            </a:r>
            <a:endParaRPr lang="en-GB" sz="2400" dirty="0">
              <a:ea typeface="+mj-ea"/>
            </a:endParaRPr>
          </a:p>
          <a:p>
            <a:pPr>
              <a:buClr>
                <a:srgbClr val="52AA4E"/>
              </a:buClr>
              <a:buFont typeface="Wingdings" charset="2"/>
              <a:buChar char="§"/>
            </a:pPr>
            <a:r>
              <a:rPr lang="en-GB" sz="2400" dirty="0">
                <a:ea typeface="+mj-ea"/>
              </a:rPr>
              <a:t>Lack of information about </a:t>
            </a:r>
            <a:r>
              <a:rPr lang="en-GB" sz="2400" dirty="0" smtClean="0">
                <a:ea typeface="+mj-ea"/>
              </a:rPr>
              <a:t>source</a:t>
            </a:r>
          </a:p>
          <a:p>
            <a:pPr>
              <a:buClr>
                <a:srgbClr val="52AA4E"/>
              </a:buClr>
              <a:buFont typeface="Wingdings" charset="2"/>
              <a:buChar char="§"/>
            </a:pPr>
            <a:r>
              <a:rPr lang="en-GB" sz="2400" dirty="0" smtClean="0">
                <a:ea typeface="+mj-ea"/>
              </a:rPr>
              <a:t>Lack of supply chain control</a:t>
            </a:r>
            <a:endParaRPr lang="en-GB" sz="2400" dirty="0">
              <a:ea typeface="+mj-ea"/>
            </a:endParaRPr>
          </a:p>
          <a:p>
            <a:pPr>
              <a:buClr>
                <a:srgbClr val="52AA4E"/>
              </a:buClr>
              <a:buFont typeface="Wingdings" charset="2"/>
              <a:buChar char="§"/>
            </a:pPr>
            <a:r>
              <a:rPr lang="en-GB" sz="2400" dirty="0">
                <a:ea typeface="+mj-ea"/>
              </a:rPr>
              <a:t>Lack of transparency</a:t>
            </a:r>
          </a:p>
          <a:p>
            <a:pPr>
              <a:buClr>
                <a:srgbClr val="52AA4E"/>
              </a:buClr>
              <a:buFont typeface="Wingdings" charset="2"/>
              <a:buChar char="§"/>
            </a:pPr>
            <a:r>
              <a:rPr lang="en-GB" sz="2400" dirty="0" smtClean="0">
                <a:ea typeface="+mj-ea"/>
              </a:rPr>
              <a:t>Poor </a:t>
            </a:r>
            <a:r>
              <a:rPr lang="en-GB" sz="2400" dirty="0">
                <a:ea typeface="+mj-ea"/>
              </a:rPr>
              <a:t>quality information </a:t>
            </a:r>
            <a:endParaRPr lang="en-GB" sz="2400" dirty="0" smtClean="0">
              <a:ea typeface="+mj-ea"/>
            </a:endParaRPr>
          </a:p>
          <a:p>
            <a:pPr>
              <a:buClr>
                <a:srgbClr val="52AA4E"/>
              </a:buClr>
              <a:buFont typeface="Wingdings" charset="2"/>
              <a:buChar char="§"/>
            </a:pPr>
            <a:r>
              <a:rPr lang="en-GB" sz="2400" dirty="0" smtClean="0">
                <a:ea typeface="+mj-ea"/>
              </a:rPr>
              <a:t>Tree species</a:t>
            </a:r>
            <a:endParaRPr lang="en-GB" sz="2400" dirty="0">
              <a:ea typeface="+mj-ea"/>
            </a:endParaRPr>
          </a:p>
          <a:p>
            <a:endParaRPr lang="en-GB" dirty="0">
              <a:latin typeface="MS Reference Sans Serif" pitchFamily="34" charset="0"/>
              <a:ea typeface="+mj-ea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16824" cy="936104"/>
          </a:xfrm>
        </p:spPr>
        <p:txBody>
          <a:bodyPr>
            <a:normAutofit/>
          </a:bodyPr>
          <a:lstStyle/>
          <a:p>
            <a:r>
              <a:rPr lang="en-US" b="1" dirty="0" smtClean="0"/>
              <a:t>Indicators of Risk: Grey Area</a:t>
            </a:r>
            <a:endParaRPr lang="en-US" b="1" dirty="0"/>
          </a:p>
        </p:txBody>
      </p:sp>
      <p:pic>
        <p:nvPicPr>
          <p:cNvPr id="4" name="Picture 3" descr="ris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772816"/>
            <a:ext cx="3052689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6135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200800" cy="1008112"/>
          </a:xfrm>
        </p:spPr>
        <p:txBody>
          <a:bodyPr>
            <a:normAutofit fontScale="90000"/>
          </a:bodyPr>
          <a:lstStyle/>
          <a:p>
            <a:pPr algn="l"/>
            <a:r>
              <a:rPr lang="en-GB" sz="3400" b="1" dirty="0" smtClean="0">
                <a:cs typeface="Tahoma" pitchFamily="34" charset="0"/>
              </a:rPr>
              <a:t>Implementation of Due Diligence/Care: </a:t>
            </a:r>
            <a:endParaRPr lang="fr-BE" sz="3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7416824" cy="5184576"/>
          </a:xfrm>
        </p:spPr>
        <p:txBody>
          <a:bodyPr>
            <a:normAutofit/>
          </a:bodyPr>
          <a:lstStyle/>
          <a:p>
            <a:pPr>
              <a:buClr>
                <a:srgbClr val="3AD23A"/>
              </a:buClr>
              <a:buFont typeface="Wingdings" charset="2"/>
              <a:buChar char="§"/>
            </a:pPr>
            <a:r>
              <a:rPr lang="en-GB" sz="2400" dirty="0" smtClean="0">
                <a:solidFill>
                  <a:srgbClr val="000000"/>
                </a:solidFill>
                <a:latin typeface="+mj-lt"/>
                <a:cs typeface="Calibri"/>
              </a:rPr>
              <a:t>Lack of information on risk</a:t>
            </a:r>
          </a:p>
          <a:p>
            <a:pPr>
              <a:buClr>
                <a:srgbClr val="3AD23A"/>
              </a:buClr>
              <a:buFont typeface="Wingdings" charset="2"/>
              <a:buChar char="§"/>
            </a:pPr>
            <a:endParaRPr lang="en-GB" sz="2400" dirty="0" smtClean="0">
              <a:solidFill>
                <a:srgbClr val="000000"/>
              </a:solidFill>
              <a:latin typeface="+mj-lt"/>
              <a:cs typeface="Calibri"/>
            </a:endParaRPr>
          </a:p>
          <a:p>
            <a:pPr>
              <a:buClr>
                <a:srgbClr val="3AD23A"/>
              </a:buClr>
              <a:buFont typeface="Wingdings" charset="2"/>
              <a:buChar char="§"/>
            </a:pPr>
            <a:r>
              <a:rPr lang="en-GB" sz="2400" dirty="0" smtClean="0">
                <a:solidFill>
                  <a:srgbClr val="000000"/>
                </a:solidFill>
                <a:latin typeface="+mj-lt"/>
                <a:cs typeface="Calibri"/>
              </a:rPr>
              <a:t>Little guidance from any authorities</a:t>
            </a:r>
          </a:p>
          <a:p>
            <a:pPr lvl="1">
              <a:buClr>
                <a:srgbClr val="3AD23A"/>
              </a:buClr>
              <a:buFont typeface="Wingdings" charset="2"/>
              <a:buChar char="§"/>
            </a:pPr>
            <a:r>
              <a:rPr lang="en-GB" sz="2400" b="1" dirty="0" smtClean="0">
                <a:solidFill>
                  <a:srgbClr val="000000"/>
                </a:solidFill>
                <a:latin typeface="+mj-lt"/>
                <a:cs typeface="Calibri"/>
              </a:rPr>
              <a:t>Good thing; flexibility!?</a:t>
            </a:r>
          </a:p>
          <a:p>
            <a:pPr lvl="1">
              <a:buClr>
                <a:srgbClr val="3AD23A"/>
              </a:buClr>
              <a:buFont typeface="Wingdings" charset="2"/>
              <a:buChar char="§"/>
            </a:pPr>
            <a:endParaRPr lang="en-GB" sz="2400" b="1" dirty="0" smtClean="0">
              <a:solidFill>
                <a:srgbClr val="000000"/>
              </a:solidFill>
              <a:latin typeface="+mj-lt"/>
              <a:cs typeface="Calibri"/>
            </a:endParaRPr>
          </a:p>
          <a:p>
            <a:pPr>
              <a:buClr>
                <a:srgbClr val="3AD23A"/>
              </a:buClr>
              <a:buFont typeface="Wingdings" charset="2"/>
              <a:buChar char="§"/>
            </a:pPr>
            <a:r>
              <a:rPr lang="en-GB" sz="2400" dirty="0">
                <a:solidFill>
                  <a:srgbClr val="000000"/>
                </a:solidFill>
                <a:latin typeface="+mj-lt"/>
                <a:cs typeface="Calibri"/>
              </a:rPr>
              <a:t>Buyers need it to be 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Calibri"/>
              </a:rPr>
              <a:t>simple, </a:t>
            </a:r>
            <a:r>
              <a:rPr lang="en-GB" sz="2400" b="1" dirty="0" smtClean="0">
                <a:solidFill>
                  <a:srgbClr val="000000"/>
                </a:solidFill>
                <a:latin typeface="+mj-lt"/>
                <a:cs typeface="Calibri"/>
              </a:rPr>
              <a:t>regulation is their issue</a:t>
            </a:r>
            <a:endParaRPr lang="en-GB" sz="2400" b="1" dirty="0">
              <a:solidFill>
                <a:srgbClr val="000000"/>
              </a:solidFill>
              <a:latin typeface="+mj-lt"/>
              <a:cs typeface="Calibri"/>
            </a:endParaRPr>
          </a:p>
          <a:p>
            <a:pPr lvl="1">
              <a:buClr>
                <a:srgbClr val="3AD23A"/>
              </a:buClr>
              <a:buFont typeface="Wingdings" charset="2"/>
              <a:buChar char="§"/>
            </a:pPr>
            <a:r>
              <a:rPr lang="en-GB" sz="2200" dirty="0">
                <a:solidFill>
                  <a:srgbClr val="000000"/>
                </a:solidFill>
                <a:latin typeface="+mj-lt"/>
                <a:cs typeface="Calibri"/>
              </a:rPr>
              <a:t>Greater </a:t>
            </a:r>
            <a:r>
              <a:rPr lang="en-GB" sz="2200" dirty="0" smtClean="0">
                <a:solidFill>
                  <a:srgbClr val="000000"/>
                </a:solidFill>
                <a:latin typeface="+mj-lt"/>
                <a:cs typeface="Calibri"/>
              </a:rPr>
              <a:t>reliance &amp; therefore scrutiny </a:t>
            </a:r>
            <a:r>
              <a:rPr lang="en-GB" sz="2200" dirty="0">
                <a:solidFill>
                  <a:srgbClr val="000000"/>
                </a:solidFill>
                <a:latin typeface="+mj-lt"/>
                <a:cs typeface="Calibri"/>
              </a:rPr>
              <a:t>on certification/</a:t>
            </a:r>
            <a:r>
              <a:rPr lang="en-GB" sz="2200" dirty="0" smtClean="0">
                <a:solidFill>
                  <a:srgbClr val="000000"/>
                </a:solidFill>
                <a:latin typeface="+mj-lt"/>
                <a:cs typeface="Calibri"/>
              </a:rPr>
              <a:t>verification</a:t>
            </a:r>
          </a:p>
          <a:p>
            <a:pPr lvl="1">
              <a:buClr>
                <a:srgbClr val="3AD23A"/>
              </a:buClr>
              <a:buFont typeface="Wingdings" charset="2"/>
              <a:buChar char="§"/>
            </a:pPr>
            <a:endParaRPr lang="en-GB" sz="2200" dirty="0">
              <a:solidFill>
                <a:srgbClr val="000000"/>
              </a:solidFill>
              <a:latin typeface="+mj-lt"/>
              <a:cs typeface="Calibri"/>
            </a:endParaRPr>
          </a:p>
          <a:p>
            <a:pPr>
              <a:buClr>
                <a:srgbClr val="3AD23A"/>
              </a:buClr>
              <a:buFont typeface="Wingdings" charset="2"/>
              <a:buChar char="§"/>
            </a:pPr>
            <a:r>
              <a:rPr lang="en-GB" sz="2400" b="1" dirty="0" smtClean="0">
                <a:solidFill>
                  <a:srgbClr val="000000"/>
                </a:solidFill>
                <a:latin typeface="+mj-lt"/>
                <a:cs typeface="Calibri"/>
              </a:rPr>
              <a:t>Buyers &amp; producers need to know their supply chains!</a:t>
            </a:r>
          </a:p>
        </p:txBody>
      </p:sp>
    </p:spTree>
    <p:extLst>
      <p:ext uri="{BB962C8B-B14F-4D97-AF65-F5344CB8AC3E}">
        <p14:creationId xmlns:p14="http://schemas.microsoft.com/office/powerpoint/2010/main" xmlns="" val="1906872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16824" cy="936104"/>
          </a:xfrm>
        </p:spPr>
        <p:txBody>
          <a:bodyPr>
            <a:normAutofit/>
          </a:bodyPr>
          <a:lstStyle/>
          <a:p>
            <a:r>
              <a:rPr lang="en-US" b="1" dirty="0" smtClean="0"/>
              <a:t>Certification &amp; Verification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123728" y="1340768"/>
            <a:ext cx="6840760" cy="4228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2200" dirty="0" smtClean="0">
                <a:latin typeface="+mn-lt"/>
              </a:rPr>
              <a:t>Certification and legality verification is a tool </a:t>
            </a:r>
            <a:r>
              <a:rPr lang="en-GB" sz="2200" b="1" dirty="0" smtClean="0">
                <a:latin typeface="+mn-lt"/>
              </a:rPr>
              <a:t>not</a:t>
            </a:r>
            <a:r>
              <a:rPr lang="en-GB" sz="2200" dirty="0" smtClean="0">
                <a:latin typeface="+mn-lt"/>
              </a:rPr>
              <a:t> </a:t>
            </a:r>
            <a:r>
              <a:rPr lang="en-GB" sz="2200" b="1" dirty="0" smtClean="0">
                <a:latin typeface="+mn-lt"/>
              </a:rPr>
              <a:t>automatic compliance</a:t>
            </a:r>
            <a:r>
              <a:rPr lang="en-GB" sz="2200" dirty="0" smtClean="0">
                <a:latin typeface="+mn-lt"/>
              </a:rPr>
              <a:t>; operators choice to use it</a:t>
            </a:r>
            <a:r>
              <a:rPr lang="en-GB" sz="2200" dirty="0">
                <a:latin typeface="+mn-lt"/>
              </a:rPr>
              <a:t> </a:t>
            </a:r>
            <a:r>
              <a:rPr lang="en-GB" sz="2200" dirty="0" smtClean="0">
                <a:latin typeface="+mn-lt"/>
              </a:rPr>
              <a:t>&amp; assess it.</a:t>
            </a:r>
          </a:p>
          <a:p>
            <a:pPr marL="914400" lvl="1" indent="-457200"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2200" dirty="0" smtClean="0">
                <a:latin typeface="+mn-lt"/>
              </a:rPr>
              <a:t>SVLK will be regarded as a scheme</a:t>
            </a:r>
          </a:p>
          <a:p>
            <a:pPr marL="457200" indent="-457200"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endParaRPr lang="en-GB" sz="2200" dirty="0" smtClean="0">
              <a:latin typeface="+mn-lt"/>
            </a:endParaRPr>
          </a:p>
          <a:p>
            <a:pPr marL="457200" indent="-457200"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2200" dirty="0" err="1" smtClean="0">
                <a:latin typeface="+mn-lt"/>
              </a:rPr>
              <a:t>ProForest</a:t>
            </a:r>
            <a:r>
              <a:rPr lang="en-GB" sz="2200" dirty="0" smtClean="0">
                <a:latin typeface="+mn-lt"/>
              </a:rPr>
              <a:t> </a:t>
            </a:r>
            <a:r>
              <a:rPr lang="en-GB" sz="2200" dirty="0">
                <a:latin typeface="+mn-lt"/>
              </a:rPr>
              <a:t>Reports highlights the </a:t>
            </a:r>
            <a:r>
              <a:rPr lang="en-GB" sz="2200" dirty="0" smtClean="0">
                <a:latin typeface="+mn-lt"/>
              </a:rPr>
              <a:t>gaps in meeting legality requirements</a:t>
            </a:r>
          </a:p>
          <a:p>
            <a:pPr marL="457200" indent="-457200"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endParaRPr lang="en-GB" sz="2200" dirty="0">
              <a:latin typeface="+mn-lt"/>
            </a:endParaRPr>
          </a:p>
          <a:p>
            <a:pPr marL="457200" indent="-457200"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2200" dirty="0" smtClean="0">
                <a:latin typeface="+mn-lt"/>
              </a:rPr>
              <a:t>Further </a:t>
            </a:r>
            <a:r>
              <a:rPr lang="en-GB" sz="2200" dirty="0">
                <a:latin typeface="+mn-lt"/>
              </a:rPr>
              <a:t>issues with certification/</a:t>
            </a:r>
            <a:r>
              <a:rPr lang="en-GB" sz="2200" dirty="0" smtClean="0">
                <a:latin typeface="+mn-lt"/>
              </a:rPr>
              <a:t>verification not covered in the report</a:t>
            </a:r>
            <a:endParaRPr lang="en-GB" sz="2200" dirty="0">
              <a:latin typeface="+mn-lt"/>
            </a:endParaRPr>
          </a:p>
          <a:p>
            <a:pPr marL="800100" lvl="1" indent="-342900"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2200" dirty="0" smtClean="0">
                <a:latin typeface="+mn-lt"/>
              </a:rPr>
              <a:t>Lack </a:t>
            </a:r>
            <a:r>
              <a:rPr lang="en-GB" sz="2200" dirty="0">
                <a:latin typeface="+mn-lt"/>
              </a:rPr>
              <a:t>of </a:t>
            </a:r>
            <a:r>
              <a:rPr lang="en-GB" sz="2200" dirty="0" smtClean="0">
                <a:latin typeface="+mn-lt"/>
              </a:rPr>
              <a:t>info; </a:t>
            </a:r>
            <a:r>
              <a:rPr lang="en-GB" sz="2200" dirty="0">
                <a:latin typeface="+mn-lt"/>
              </a:rPr>
              <a:t>species &amp;</a:t>
            </a:r>
            <a:r>
              <a:rPr lang="en-GB" sz="2200" dirty="0" smtClean="0">
                <a:latin typeface="+mn-lt"/>
              </a:rPr>
              <a:t> </a:t>
            </a:r>
            <a:r>
              <a:rPr lang="en-GB" sz="2200" dirty="0">
                <a:latin typeface="+mn-lt"/>
              </a:rPr>
              <a:t>source country</a:t>
            </a:r>
          </a:p>
          <a:p>
            <a:pPr marL="800100" lvl="1" indent="-342900">
              <a:lnSpc>
                <a:spcPct val="90000"/>
              </a:lnSpc>
              <a:buClr>
                <a:srgbClr val="3AD23A"/>
              </a:buClr>
              <a:buFont typeface="Wingdings" charset="2"/>
              <a:buChar char="§"/>
              <a:defRPr/>
            </a:pPr>
            <a:r>
              <a:rPr lang="en-GB" sz="2200" dirty="0" smtClean="0">
                <a:latin typeface="+mn-lt"/>
              </a:rPr>
              <a:t>Fraudulent certificates</a:t>
            </a:r>
            <a:endParaRPr lang="en-GB" sz="22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556792"/>
            <a:ext cx="1613107" cy="229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890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nl-NL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nl-NL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5791</TotalTime>
  <Words>447</Words>
  <Application>Microsoft Office PowerPoint</Application>
  <PresentationFormat>On-screen Show (4:3)</PresentationFormat>
  <Paragraphs>109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Standaardontwerp</vt:lpstr>
      <vt:lpstr>Slide 1</vt:lpstr>
      <vt:lpstr>European Timber Trade Federation </vt:lpstr>
      <vt:lpstr>USA, Europe &amp; Australia Illegal Logging Laws aligning others coming on board, markets will NOT change overnight..  The liability is now on the domestic harvester or importer  Information regulations NOT documentation</vt:lpstr>
      <vt:lpstr>Illegal Logging Laws:  A New Approach</vt:lpstr>
      <vt:lpstr>Differences?</vt:lpstr>
      <vt:lpstr>Slide 6</vt:lpstr>
      <vt:lpstr>Indicators of Risk: Grey Area</vt:lpstr>
      <vt:lpstr>Implementation of Due Diligence/Care: </vt:lpstr>
      <vt:lpstr>Certification &amp; Verification</vt:lpstr>
      <vt:lpstr>Exporting to the EU: options for SVLK </vt:lpstr>
      <vt:lpstr>Impacts so far</vt:lpstr>
      <vt:lpstr>Customers want easy solutions,  Indonesia can help..</vt:lpstr>
      <vt:lpstr>A new network to foster collaboration &amp; information sharing</vt:lpstr>
      <vt:lpstr>Slide 14</vt:lpstr>
    </vt:vector>
  </TitlesOfParts>
  <Company>VVNH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- Liberia</dc:title>
  <dc:creator>André</dc:creator>
  <cp:lastModifiedBy>Budi st</cp:lastModifiedBy>
  <cp:revision>598</cp:revision>
  <dcterms:created xsi:type="dcterms:W3CDTF">2010-03-03T16:20:58Z</dcterms:created>
  <dcterms:modified xsi:type="dcterms:W3CDTF">2013-08-20T17:37:17Z</dcterms:modified>
</cp:coreProperties>
</file>